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906000" cy="6858000" type="A4"/>
  <p:notesSz cx="9906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7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6F2F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6F2F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906000" h="6858000">
                <a:moveTo>
                  <a:pt x="9906000" y="0"/>
                </a:moveTo>
                <a:lnTo>
                  <a:pt x="0" y="0"/>
                </a:lnTo>
                <a:lnTo>
                  <a:pt x="0" y="6858000"/>
                </a:lnTo>
                <a:lnTo>
                  <a:pt x="9906000" y="6858000"/>
                </a:lnTo>
                <a:lnTo>
                  <a:pt x="9906000" y="0"/>
                </a:lnTo>
                <a:close/>
              </a:path>
            </a:pathLst>
          </a:custGeom>
          <a:solidFill>
            <a:srgbClr val="8B735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7595" y="237743"/>
            <a:ext cx="9034272" cy="639165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52143" cy="685799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60347" y="2435351"/>
            <a:ext cx="8236458" cy="122910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6F2F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906000" h="6858000">
                <a:moveTo>
                  <a:pt x="9906000" y="0"/>
                </a:moveTo>
                <a:lnTo>
                  <a:pt x="0" y="0"/>
                </a:lnTo>
                <a:lnTo>
                  <a:pt x="0" y="6858000"/>
                </a:lnTo>
                <a:lnTo>
                  <a:pt x="9906000" y="6858000"/>
                </a:lnTo>
                <a:lnTo>
                  <a:pt x="9906000" y="0"/>
                </a:lnTo>
                <a:close/>
              </a:path>
            </a:pathLst>
          </a:custGeom>
          <a:solidFill>
            <a:srgbClr val="8B73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3520" y="676402"/>
            <a:ext cx="7918958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6F2F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7991" y="2240660"/>
            <a:ext cx="8027034" cy="2056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611995" cy="6858000"/>
            <a:chOff x="0" y="0"/>
            <a:chExt cx="961199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7595" y="237743"/>
              <a:ext cx="9034272" cy="63916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52143" cy="685799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9303" y="600455"/>
            <a:ext cx="7853933" cy="45491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405254" y="649350"/>
            <a:ext cx="773874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Муниципальное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казенное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дошкольное</a:t>
            </a:r>
            <a:r>
              <a:rPr sz="1600" b="1" spc="6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образовательное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spc="-15" dirty="0" err="1">
                <a:latin typeface="Arial"/>
                <a:cs typeface="Arial"/>
              </a:rPr>
              <a:t>учреждение</a:t>
            </a:r>
            <a:r>
              <a:rPr sz="1600" b="1" spc="75" dirty="0">
                <a:latin typeface="Arial"/>
                <a:cs typeface="Arial"/>
              </a:rPr>
              <a:t> </a:t>
            </a:r>
            <a:r>
              <a:rPr sz="1600" b="1" spc="-5" dirty="0" smtClean="0">
                <a:latin typeface="Arial"/>
                <a:cs typeface="Arial"/>
              </a:rPr>
              <a:t>№</a:t>
            </a:r>
            <a:r>
              <a:rPr lang="ru-RU" sz="1600" b="1" spc="-5" dirty="0" smtClean="0">
                <a:latin typeface="Arial"/>
                <a:cs typeface="Arial"/>
              </a:rPr>
              <a:t>34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77439" y="844296"/>
            <a:ext cx="5618225" cy="454913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93391" y="892886"/>
            <a:ext cx="53714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00000"/>
                </a:solidFill>
              </a:rPr>
              <a:t>«Детский</a:t>
            </a:r>
            <a:r>
              <a:rPr sz="1600" spc="10" dirty="0">
                <a:solidFill>
                  <a:srgbClr val="000000"/>
                </a:solidFill>
              </a:rPr>
              <a:t> </a:t>
            </a:r>
            <a:r>
              <a:rPr sz="1600" spc="-5" dirty="0">
                <a:solidFill>
                  <a:srgbClr val="000000"/>
                </a:solidFill>
              </a:rPr>
              <a:t>сад комбинированного</a:t>
            </a:r>
            <a:r>
              <a:rPr sz="1600" spc="35" dirty="0">
                <a:solidFill>
                  <a:srgbClr val="000000"/>
                </a:solidFill>
              </a:rPr>
              <a:t> </a:t>
            </a:r>
            <a:r>
              <a:rPr sz="1600" spc="-5" dirty="0">
                <a:solidFill>
                  <a:srgbClr val="000000"/>
                </a:solidFill>
              </a:rPr>
              <a:t>вида</a:t>
            </a:r>
            <a:r>
              <a:rPr sz="1600" spc="15" dirty="0">
                <a:solidFill>
                  <a:srgbClr val="000000"/>
                </a:solidFill>
              </a:rPr>
              <a:t> </a:t>
            </a:r>
            <a:r>
              <a:rPr sz="1600" spc="-10" dirty="0">
                <a:solidFill>
                  <a:srgbClr val="000000"/>
                </a:solidFill>
              </a:rPr>
              <a:t>г.</a:t>
            </a:r>
            <a:r>
              <a:rPr sz="1600" spc="5" dirty="0">
                <a:solidFill>
                  <a:srgbClr val="000000"/>
                </a:solidFill>
              </a:rPr>
              <a:t> </a:t>
            </a:r>
            <a:r>
              <a:rPr sz="1600" spc="-5" dirty="0">
                <a:solidFill>
                  <a:srgbClr val="000000"/>
                </a:solidFill>
              </a:rPr>
              <a:t>Никольское</a:t>
            </a:r>
            <a:endParaRPr sz="1600"/>
          </a:p>
        </p:txBody>
      </p:sp>
      <p:grpSp>
        <p:nvGrpSpPr>
          <p:cNvPr id="9" name="object 9"/>
          <p:cNvGrpSpPr/>
          <p:nvPr/>
        </p:nvGrpSpPr>
        <p:grpSpPr>
          <a:xfrm>
            <a:off x="1048511" y="1990344"/>
            <a:ext cx="6808470" cy="3222625"/>
            <a:chOff x="1048511" y="1990344"/>
            <a:chExt cx="6808470" cy="322262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0035" y="1990344"/>
              <a:ext cx="6806946" cy="122910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0035" y="2660904"/>
              <a:ext cx="4519422" cy="122910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0035" y="3331463"/>
              <a:ext cx="5438394" cy="122910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48511" y="3983736"/>
              <a:ext cx="5141214" cy="1229106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382394" y="2138933"/>
            <a:ext cx="5955030" cy="2692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6F2F9F"/>
                </a:solidFill>
                <a:latin typeface="Arial"/>
                <a:cs typeface="Arial"/>
              </a:rPr>
              <a:t>ОБРАЗОВАТЕЛЬНАЯ  ПРОГРАММА </a:t>
            </a:r>
            <a:r>
              <a:rPr sz="4400" b="1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4400" b="1" spc="-5" dirty="0">
                <a:solidFill>
                  <a:srgbClr val="6F2F9F"/>
                </a:solidFill>
                <a:latin typeface="Arial"/>
                <a:cs typeface="Arial"/>
              </a:rPr>
              <a:t>ДОШКОЛЬНОГО</a:t>
            </a:r>
            <a:endParaRPr sz="4400">
              <a:latin typeface="Arial"/>
              <a:cs typeface="Arial"/>
            </a:endParaRPr>
          </a:p>
          <a:p>
            <a:pPr marL="12700">
              <a:lnSpc>
                <a:spcPts val="5150"/>
              </a:lnSpc>
            </a:pPr>
            <a:r>
              <a:rPr sz="4400" b="1" dirty="0">
                <a:solidFill>
                  <a:srgbClr val="6F2F9F"/>
                </a:solidFill>
                <a:latin typeface="Arial"/>
                <a:cs typeface="Arial"/>
              </a:rPr>
              <a:t>ОБРАЗОВАНИЯ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393179" y="3526535"/>
            <a:ext cx="2891028" cy="29489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611995" cy="6858000"/>
            <a:chOff x="0" y="0"/>
            <a:chExt cx="961199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7595" y="237743"/>
              <a:ext cx="9034272" cy="63916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52143" cy="685799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3816" y="507491"/>
            <a:ext cx="6456426" cy="10096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85494" y="627379"/>
            <a:ext cx="5880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73550" algn="l"/>
              </a:tabLst>
            </a:pPr>
            <a:r>
              <a:rPr sz="3600" spc="-5" dirty="0"/>
              <a:t>Содержательны</a:t>
            </a:r>
            <a:r>
              <a:rPr sz="3600" dirty="0"/>
              <a:t>й	раз</a:t>
            </a:r>
            <a:r>
              <a:rPr sz="3600" spc="-15" dirty="0"/>
              <a:t>д</a:t>
            </a:r>
            <a:r>
              <a:rPr sz="3600" spc="-5" dirty="0"/>
              <a:t>ел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1185468" y="1456182"/>
            <a:ext cx="5588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29865" algn="l"/>
                <a:tab pos="4224020" algn="l"/>
              </a:tabLst>
            </a:pPr>
            <a:r>
              <a:rPr sz="2400" spc="-20" dirty="0">
                <a:latin typeface="Microsoft Sans Serif"/>
                <a:cs typeface="Microsoft Sans Serif"/>
              </a:rPr>
              <a:t>Воспитательная	</a:t>
            </a:r>
            <a:r>
              <a:rPr sz="2400" spc="-15" dirty="0">
                <a:latin typeface="Microsoft Sans Serif"/>
                <a:cs typeface="Microsoft Sans Serif"/>
              </a:rPr>
              <a:t>работа,	</a:t>
            </a:r>
            <a:r>
              <a:rPr sz="2400" spc="-25" dirty="0">
                <a:latin typeface="Microsoft Sans Serif"/>
                <a:cs typeface="Microsoft Sans Serif"/>
              </a:rPr>
              <a:t>отражена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5468" y="1821637"/>
            <a:ext cx="61912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06905" algn="l"/>
                <a:tab pos="3729990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Воспитания	</a:t>
            </a:r>
            <a:r>
              <a:rPr sz="2400" spc="-30" dirty="0">
                <a:latin typeface="Microsoft Sans Serif"/>
                <a:cs typeface="Microsoft Sans Serif"/>
              </a:rPr>
              <a:t>(компонент	</a:t>
            </a:r>
            <a:r>
              <a:rPr sz="2400" spc="-25" dirty="0">
                <a:latin typeface="Microsoft Sans Serif"/>
                <a:cs typeface="Microsoft Sans Serif"/>
              </a:rPr>
              <a:t>образовательной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72706" y="1456182"/>
            <a:ext cx="22098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6559" marR="5080" indent="-403860">
              <a:lnSpc>
                <a:spcPct val="100000"/>
              </a:lnSpc>
              <a:spcBef>
                <a:spcPts val="100"/>
              </a:spcBef>
              <a:tabLst>
                <a:tab pos="597535" algn="l"/>
              </a:tabLst>
            </a:pPr>
            <a:r>
              <a:rPr sz="2400" dirty="0">
                <a:latin typeface="Microsoft Sans Serif"/>
                <a:cs typeface="Microsoft Sans Serif"/>
              </a:rPr>
              <a:t>в		</a:t>
            </a:r>
            <a:r>
              <a:rPr sz="2400" spc="-5" dirty="0">
                <a:latin typeface="Microsoft Sans Serif"/>
                <a:cs typeface="Microsoft Sans Serif"/>
              </a:rPr>
              <a:t>П</a:t>
            </a:r>
            <a:r>
              <a:rPr sz="2400" spc="-20" dirty="0">
                <a:latin typeface="Microsoft Sans Serif"/>
                <a:cs typeface="Microsoft Sans Serif"/>
              </a:rPr>
              <a:t>рогр</a:t>
            </a:r>
            <a:r>
              <a:rPr sz="2400" spc="-25" dirty="0">
                <a:latin typeface="Microsoft Sans Serif"/>
                <a:cs typeface="Microsoft Sans Serif"/>
              </a:rPr>
              <a:t>а</a:t>
            </a:r>
            <a:r>
              <a:rPr sz="2400" spc="-65" dirty="0">
                <a:latin typeface="Microsoft Sans Serif"/>
                <a:cs typeface="Microsoft Sans Serif"/>
              </a:rPr>
              <a:t>м</a:t>
            </a:r>
            <a:r>
              <a:rPr sz="2400" spc="-60" dirty="0">
                <a:latin typeface="Microsoft Sans Serif"/>
                <a:cs typeface="Microsoft Sans Serif"/>
              </a:rPr>
              <a:t>м</a:t>
            </a:r>
            <a:r>
              <a:rPr sz="2400" dirty="0">
                <a:latin typeface="Microsoft Sans Serif"/>
                <a:cs typeface="Microsoft Sans Serif"/>
              </a:rPr>
              <a:t>е  </a:t>
            </a:r>
            <a:r>
              <a:rPr sz="2400" spc="-20" dirty="0">
                <a:latin typeface="Microsoft Sans Serif"/>
                <a:cs typeface="Microsoft Sans Serif"/>
              </a:rPr>
              <a:t>п</a:t>
            </a:r>
            <a:r>
              <a:rPr sz="2400" spc="-30" dirty="0">
                <a:latin typeface="Microsoft Sans Serif"/>
                <a:cs typeface="Microsoft Sans Serif"/>
              </a:rPr>
              <a:t>р</a:t>
            </a:r>
            <a:r>
              <a:rPr sz="2400" spc="-20" dirty="0">
                <a:latin typeface="Microsoft Sans Serif"/>
                <a:cs typeface="Microsoft Sans Serif"/>
              </a:rPr>
              <a:t>ог</a:t>
            </a:r>
            <a:r>
              <a:rPr sz="2400" spc="-25" dirty="0">
                <a:latin typeface="Microsoft Sans Serif"/>
                <a:cs typeface="Microsoft Sans Serif"/>
              </a:rPr>
              <a:t>р</a:t>
            </a:r>
            <a:r>
              <a:rPr sz="2400" spc="-35" dirty="0">
                <a:latin typeface="Microsoft Sans Serif"/>
                <a:cs typeface="Microsoft Sans Serif"/>
              </a:rPr>
              <a:t>а</a:t>
            </a:r>
            <a:r>
              <a:rPr sz="2400" spc="-30" dirty="0">
                <a:latin typeface="Microsoft Sans Serif"/>
                <a:cs typeface="Microsoft Sans Serif"/>
              </a:rPr>
              <a:t>м</a:t>
            </a:r>
            <a:r>
              <a:rPr sz="2400" spc="-15" dirty="0">
                <a:latin typeface="Microsoft Sans Serif"/>
                <a:cs typeface="Microsoft Sans Serif"/>
              </a:rPr>
              <a:t>мы),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85468" y="2553715"/>
            <a:ext cx="4248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29790" algn="l"/>
              </a:tabLst>
            </a:pPr>
            <a:r>
              <a:rPr sz="2400" spc="-30" dirty="0">
                <a:latin typeface="Microsoft Sans Serif"/>
                <a:cs typeface="Microsoft Sans Serif"/>
              </a:rPr>
              <a:t>российским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5" dirty="0">
                <a:latin typeface="Microsoft Sans Serif"/>
                <a:cs typeface="Microsoft Sans Serif"/>
              </a:rPr>
              <a:t>традицион</a:t>
            </a:r>
            <a:r>
              <a:rPr sz="2400" spc="-15" dirty="0">
                <a:latin typeface="Microsoft Sans Serif"/>
                <a:cs typeface="Microsoft Sans Serif"/>
              </a:rPr>
              <a:t>н</a:t>
            </a:r>
            <a:r>
              <a:rPr sz="2400" spc="-30" dirty="0">
                <a:latin typeface="Microsoft Sans Serif"/>
                <a:cs typeface="Microsoft Sans Serif"/>
              </a:rPr>
              <a:t>ым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85468" y="2187955"/>
            <a:ext cx="81959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  <a:tabLst>
                <a:tab pos="1569720" algn="l"/>
                <a:tab pos="4514215" algn="l"/>
                <a:tab pos="6749415" algn="l"/>
                <a:tab pos="8035290" algn="l"/>
              </a:tabLst>
            </a:pPr>
            <a:r>
              <a:rPr sz="2400" spc="-125" dirty="0">
                <a:latin typeface="Microsoft Sans Serif"/>
                <a:cs typeface="Microsoft Sans Serif"/>
              </a:rPr>
              <a:t>к</a:t>
            </a:r>
            <a:r>
              <a:rPr sz="2400" spc="-55" dirty="0">
                <a:latin typeface="Microsoft Sans Serif"/>
                <a:cs typeface="Microsoft Sans Serif"/>
              </a:rPr>
              <a:t>о</a:t>
            </a:r>
            <a:r>
              <a:rPr sz="2400" spc="-20" dirty="0">
                <a:latin typeface="Microsoft Sans Serif"/>
                <a:cs typeface="Microsoft Sans Serif"/>
              </a:rPr>
              <a:t>т</a:t>
            </a:r>
            <a:r>
              <a:rPr sz="2400" spc="-5" dirty="0">
                <a:latin typeface="Microsoft Sans Serif"/>
                <a:cs typeface="Microsoft Sans Serif"/>
              </a:rPr>
              <a:t>ор</a:t>
            </a:r>
            <a:r>
              <a:rPr sz="2400" spc="-10" dirty="0">
                <a:latin typeface="Microsoft Sans Serif"/>
                <a:cs typeface="Microsoft Sans Serif"/>
              </a:rPr>
              <a:t>а</a:t>
            </a:r>
            <a:r>
              <a:rPr sz="2400" spc="-5" dirty="0">
                <a:latin typeface="Microsoft Sans Serif"/>
                <a:cs typeface="Microsoft Sans Serif"/>
              </a:rPr>
              <a:t>я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20" dirty="0">
                <a:latin typeface="Microsoft Sans Serif"/>
                <a:cs typeface="Microsoft Sans Serif"/>
              </a:rPr>
              <a:t>п</a:t>
            </a:r>
            <a:r>
              <a:rPr sz="2400" spc="-30" dirty="0">
                <a:latin typeface="Microsoft Sans Serif"/>
                <a:cs typeface="Microsoft Sans Serif"/>
              </a:rPr>
              <a:t>р</a:t>
            </a:r>
            <a:r>
              <a:rPr sz="2400" spc="-20" dirty="0">
                <a:latin typeface="Microsoft Sans Serif"/>
                <a:cs typeface="Microsoft Sans Serif"/>
              </a:rPr>
              <a:t>едусм</a:t>
            </a:r>
            <a:r>
              <a:rPr sz="2400" spc="-5" dirty="0">
                <a:latin typeface="Microsoft Sans Serif"/>
                <a:cs typeface="Microsoft Sans Serif"/>
              </a:rPr>
              <a:t>атривае</a:t>
            </a:r>
            <a:r>
              <a:rPr sz="2400" dirty="0">
                <a:latin typeface="Microsoft Sans Serif"/>
                <a:cs typeface="Microsoft Sans Serif"/>
              </a:rPr>
              <a:t>т	</a:t>
            </a:r>
            <a:r>
              <a:rPr sz="2400" spc="-20" dirty="0">
                <a:latin typeface="Microsoft Sans Serif"/>
                <a:cs typeface="Microsoft Sans Serif"/>
              </a:rPr>
              <a:t>п</a:t>
            </a:r>
            <a:r>
              <a:rPr sz="2400" spc="-30" dirty="0">
                <a:latin typeface="Microsoft Sans Serif"/>
                <a:cs typeface="Microsoft Sans Serif"/>
              </a:rPr>
              <a:t>р</a:t>
            </a:r>
            <a:r>
              <a:rPr sz="2400" spc="-5" dirty="0">
                <a:latin typeface="Microsoft Sans Serif"/>
                <a:cs typeface="Microsoft Sans Serif"/>
              </a:rPr>
              <a:t>иобще</a:t>
            </a:r>
            <a:r>
              <a:rPr sz="2400" spc="-15" dirty="0">
                <a:latin typeface="Microsoft Sans Serif"/>
                <a:cs typeface="Microsoft Sans Serif"/>
              </a:rPr>
              <a:t>н</a:t>
            </a:r>
            <a:r>
              <a:rPr sz="2400" spc="-5" dirty="0">
                <a:latin typeface="Microsoft Sans Serif"/>
                <a:cs typeface="Microsoft Sans Serif"/>
              </a:rPr>
              <a:t>ие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5" dirty="0">
                <a:latin typeface="Microsoft Sans Serif"/>
                <a:cs typeface="Microsoft Sans Serif"/>
              </a:rPr>
              <a:t>де</a:t>
            </a:r>
            <a:r>
              <a:rPr sz="2400" dirty="0">
                <a:latin typeface="Microsoft Sans Serif"/>
                <a:cs typeface="Microsoft Sans Serif"/>
              </a:rPr>
              <a:t>т</a:t>
            </a:r>
            <a:r>
              <a:rPr sz="2400" spc="-10" dirty="0">
                <a:latin typeface="Microsoft Sans Serif"/>
                <a:cs typeface="Microsoft Sans Serif"/>
              </a:rPr>
              <a:t>е</a:t>
            </a:r>
            <a:r>
              <a:rPr sz="2400" spc="-5" dirty="0">
                <a:latin typeface="Microsoft Sans Serif"/>
                <a:cs typeface="Microsoft Sans Serif"/>
              </a:rPr>
              <a:t>й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150" dirty="0">
                <a:latin typeface="Microsoft Sans Serif"/>
                <a:cs typeface="Microsoft Sans Serif"/>
              </a:rPr>
              <a:t>к</a:t>
            </a:r>
            <a:endParaRPr sz="240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  <a:tabLst>
                <a:tab pos="1877695" algn="l"/>
              </a:tabLst>
            </a:pPr>
            <a:r>
              <a:rPr sz="2400" spc="-15" dirty="0">
                <a:latin typeface="Microsoft Sans Serif"/>
                <a:cs typeface="Microsoft Sans Serif"/>
              </a:rPr>
              <a:t>духовным	ценностям,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85468" y="2919171"/>
            <a:ext cx="8197215" cy="266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Microsoft Sans Serif"/>
                <a:cs typeface="Microsoft Sans Serif"/>
              </a:rPr>
              <a:t>включая</a:t>
            </a:r>
            <a:r>
              <a:rPr sz="2400" spc="21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культурные</a:t>
            </a:r>
            <a:r>
              <a:rPr sz="2400" spc="229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ценности</a:t>
            </a:r>
            <a:r>
              <a:rPr sz="2400" spc="21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своей</a:t>
            </a:r>
            <a:r>
              <a:rPr sz="2400" spc="22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этнической</a:t>
            </a:r>
            <a:r>
              <a:rPr sz="2400" spc="22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группы,</a:t>
            </a:r>
            <a:endParaRPr sz="24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400" spc="-15" dirty="0">
                <a:latin typeface="Microsoft Sans Serif"/>
                <a:cs typeface="Microsoft Sans Serif"/>
              </a:rPr>
              <a:t>правилам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и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нормам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поведения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в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российском</a:t>
            </a:r>
            <a:r>
              <a:rPr sz="2400" spc="-5" dirty="0">
                <a:latin typeface="Microsoft Sans Serif"/>
                <a:cs typeface="Microsoft Sans Serif"/>
              </a:rPr>
              <a:t> обществе.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305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dirty="0">
                <a:latin typeface="Microsoft Sans Serif"/>
                <a:cs typeface="Microsoft Sans Serif"/>
              </a:rPr>
              <a:t>В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части,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формируемой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участниками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образовательных </a:t>
            </a:r>
            <a:r>
              <a:rPr sz="2400" spc="-5" dirty="0">
                <a:latin typeface="Microsoft Sans Serif"/>
                <a:cs typeface="Microsoft Sans Serif"/>
              </a:rPr>
              <a:t> отношений,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содержание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разработано</a:t>
            </a:r>
            <a:r>
              <a:rPr sz="2400" spc="-10" dirty="0">
                <a:latin typeface="Microsoft Sans Serif"/>
                <a:cs typeface="Microsoft Sans Serif"/>
              </a:rPr>
              <a:t> на</a:t>
            </a:r>
            <a:r>
              <a:rPr sz="2400" spc="-5" dirty="0">
                <a:latin typeface="Microsoft Sans Serif"/>
                <a:cs typeface="Microsoft Sans Serif"/>
              </a:rPr>
              <a:t> сновании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приоритетных </a:t>
            </a:r>
            <a:r>
              <a:rPr sz="2400" spc="-10" dirty="0">
                <a:latin typeface="Microsoft Sans Serif"/>
                <a:cs typeface="Microsoft Sans Serif"/>
              </a:rPr>
              <a:t>направлений </a:t>
            </a:r>
            <a:r>
              <a:rPr sz="2400" spc="-20" dirty="0">
                <a:latin typeface="Microsoft Sans Serif"/>
                <a:cs typeface="Microsoft Sans Serif"/>
              </a:rPr>
              <a:t>Учреждения </a:t>
            </a:r>
            <a:r>
              <a:rPr sz="2400" spc="-5" dirty="0">
                <a:latin typeface="Microsoft Sans Serif"/>
                <a:cs typeface="Microsoft Sans Serif"/>
              </a:rPr>
              <a:t>и </a:t>
            </a:r>
            <a:r>
              <a:rPr sz="2400" spc="-10" dirty="0">
                <a:latin typeface="Microsoft Sans Serif"/>
                <a:cs typeface="Microsoft Sans Serif"/>
              </a:rPr>
              <a:t>парциальных 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программ,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реализующих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выбранные</a:t>
            </a:r>
            <a:r>
              <a:rPr sz="2400" spc="5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направления.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93023" y="5077967"/>
            <a:ext cx="1440179" cy="14691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611995" cy="6858000"/>
            <a:chOff x="0" y="0"/>
            <a:chExt cx="961199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7595" y="237743"/>
              <a:ext cx="9034272" cy="63916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52143" cy="685799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3816" y="507491"/>
            <a:ext cx="6758178" cy="10096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85494" y="627379"/>
            <a:ext cx="6184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75810" algn="l"/>
              </a:tabLst>
            </a:pPr>
            <a:r>
              <a:rPr sz="3600" dirty="0"/>
              <a:t>Орган</a:t>
            </a:r>
            <a:r>
              <a:rPr sz="3600" spc="-15" dirty="0"/>
              <a:t>и</a:t>
            </a:r>
            <a:r>
              <a:rPr sz="3600" spc="-5" dirty="0"/>
              <a:t>заци</a:t>
            </a:r>
            <a:r>
              <a:rPr sz="3600" spc="-15" dirty="0"/>
              <a:t>о</a:t>
            </a:r>
            <a:r>
              <a:rPr sz="3600" dirty="0"/>
              <a:t>нный	раздел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1185468" y="1368450"/>
            <a:ext cx="8195309" cy="198945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b="1" spc="-10" dirty="0">
                <a:latin typeface="Arial"/>
                <a:cs typeface="Arial"/>
              </a:rPr>
              <a:t>Содержит</a:t>
            </a:r>
            <a:r>
              <a:rPr sz="2800" spc="-10" dirty="0">
                <a:latin typeface="Microsoft Sans Serif"/>
                <a:cs typeface="Microsoft Sans Serif"/>
              </a:rPr>
              <a:t>: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15" dirty="0">
                <a:latin typeface="Microsoft Sans Serif"/>
                <a:cs typeface="Microsoft Sans Serif"/>
              </a:rPr>
              <a:t>-описание</a:t>
            </a:r>
            <a:r>
              <a:rPr sz="2800" spc="6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условий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реализации</a:t>
            </a:r>
            <a:r>
              <a:rPr sz="2800" spc="6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Программы;</a:t>
            </a:r>
            <a:endParaRPr sz="28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675"/>
              </a:spcBef>
            </a:pPr>
            <a:r>
              <a:rPr sz="2800" spc="-15" dirty="0">
                <a:latin typeface="Microsoft Sans Serif"/>
                <a:cs typeface="Microsoft Sans Serif"/>
              </a:rPr>
              <a:t>-примерный</a:t>
            </a:r>
            <a:r>
              <a:rPr sz="2800" spc="160" dirty="0">
                <a:latin typeface="Microsoft Sans Serif"/>
                <a:cs typeface="Microsoft Sans Serif"/>
              </a:rPr>
              <a:t> </a:t>
            </a:r>
            <a:r>
              <a:rPr sz="2800" spc="-40" dirty="0">
                <a:latin typeface="Microsoft Sans Serif"/>
                <a:cs typeface="Microsoft Sans Serif"/>
              </a:rPr>
              <a:t>режим</a:t>
            </a:r>
            <a:r>
              <a:rPr sz="2800" spc="18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и</a:t>
            </a:r>
            <a:r>
              <a:rPr sz="2800" spc="165" dirty="0">
                <a:latin typeface="Microsoft Sans Serif"/>
                <a:cs typeface="Microsoft Sans Serif"/>
              </a:rPr>
              <a:t> </a:t>
            </a:r>
            <a:r>
              <a:rPr sz="2800" spc="-35" dirty="0">
                <a:latin typeface="Microsoft Sans Serif"/>
                <a:cs typeface="Microsoft Sans Serif"/>
              </a:rPr>
              <a:t>порядок</a:t>
            </a:r>
            <a:r>
              <a:rPr sz="2800" spc="18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дня</a:t>
            </a:r>
            <a:r>
              <a:rPr sz="2800" spc="19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в</a:t>
            </a:r>
            <a:r>
              <a:rPr sz="2800" spc="17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дошкольных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группах;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5468" y="3418078"/>
            <a:ext cx="23431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latin typeface="Microsoft Sans Serif"/>
                <a:cs typeface="Microsoft Sans Serif"/>
              </a:rPr>
              <a:t>-примерный 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spc="-65" dirty="0">
                <a:latin typeface="Microsoft Sans Serif"/>
                <a:cs typeface="Microsoft Sans Serif"/>
              </a:rPr>
              <a:t>музык</a:t>
            </a:r>
            <a:r>
              <a:rPr sz="2800" spc="-45" dirty="0">
                <a:latin typeface="Microsoft Sans Serif"/>
                <a:cs typeface="Microsoft Sans Serif"/>
              </a:rPr>
              <a:t>а</a:t>
            </a:r>
            <a:r>
              <a:rPr sz="2800" spc="35" dirty="0">
                <a:latin typeface="Microsoft Sans Serif"/>
                <a:cs typeface="Microsoft Sans Serif"/>
              </a:rPr>
              <a:t>л</a:t>
            </a:r>
            <a:r>
              <a:rPr sz="2800" spc="-10" dirty="0">
                <a:latin typeface="Microsoft Sans Serif"/>
                <a:cs typeface="Microsoft Sans Serif"/>
              </a:rPr>
              <a:t>ьн</a:t>
            </a:r>
            <a:r>
              <a:rPr sz="2800" spc="-5" dirty="0">
                <a:latin typeface="Microsoft Sans Serif"/>
                <a:cs typeface="Microsoft Sans Serif"/>
              </a:rPr>
              <a:t>ых,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72027" y="3418078"/>
            <a:ext cx="28746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06095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Microsoft Sans Serif"/>
                <a:cs typeface="Microsoft Sans Serif"/>
              </a:rPr>
              <a:t>перечень 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художественных,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92290" y="3418078"/>
            <a:ext cx="248793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75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Microsoft Sans Serif"/>
                <a:cs typeface="Microsoft Sans Serif"/>
              </a:rPr>
              <a:t>лите</a:t>
            </a:r>
            <a:r>
              <a:rPr sz="2800" spc="5" dirty="0">
                <a:latin typeface="Microsoft Sans Serif"/>
                <a:cs typeface="Microsoft Sans Serif"/>
              </a:rPr>
              <a:t>р</a:t>
            </a:r>
            <a:r>
              <a:rPr sz="2800" spc="-10" dirty="0">
                <a:latin typeface="Microsoft Sans Serif"/>
                <a:cs typeface="Microsoft Sans Serif"/>
              </a:rPr>
              <a:t>а</a:t>
            </a:r>
            <a:r>
              <a:rPr sz="2800" dirty="0">
                <a:latin typeface="Microsoft Sans Serif"/>
                <a:cs typeface="Microsoft Sans Serif"/>
              </a:rPr>
              <a:t>т</a:t>
            </a:r>
            <a:r>
              <a:rPr sz="2800" spc="-5" dirty="0">
                <a:latin typeface="Microsoft Sans Serif"/>
                <a:cs typeface="Microsoft Sans Serif"/>
              </a:rPr>
              <a:t>у</a:t>
            </a:r>
            <a:r>
              <a:rPr sz="2800" dirty="0">
                <a:latin typeface="Microsoft Sans Serif"/>
                <a:cs typeface="Microsoft Sans Serif"/>
              </a:rPr>
              <a:t>р</a:t>
            </a:r>
            <a:r>
              <a:rPr sz="2800" spc="-5" dirty="0">
                <a:latin typeface="Microsoft Sans Serif"/>
                <a:cs typeface="Microsoft Sans Serif"/>
              </a:rPr>
              <a:t>ных,  </a:t>
            </a:r>
            <a:r>
              <a:rPr sz="2800" spc="-15" dirty="0">
                <a:latin typeface="Microsoft Sans Serif"/>
                <a:cs typeface="Microsoft Sans Serif"/>
              </a:rPr>
              <a:t>а</a:t>
            </a:r>
            <a:r>
              <a:rPr sz="2800" spc="-5" dirty="0">
                <a:latin typeface="Microsoft Sans Serif"/>
                <a:cs typeface="Microsoft Sans Serif"/>
              </a:rPr>
              <a:t>н</a:t>
            </a:r>
            <a:r>
              <a:rPr sz="2800" spc="-30" dirty="0">
                <a:latin typeface="Microsoft Sans Serif"/>
                <a:cs typeface="Microsoft Sans Serif"/>
              </a:rPr>
              <a:t>им</a:t>
            </a:r>
            <a:r>
              <a:rPr sz="2800" spc="-25" dirty="0">
                <a:latin typeface="Microsoft Sans Serif"/>
                <a:cs typeface="Microsoft Sans Serif"/>
              </a:rPr>
              <a:t>а</a:t>
            </a:r>
            <a:r>
              <a:rPr sz="2800" spc="-10" dirty="0">
                <a:latin typeface="Microsoft Sans Serif"/>
                <a:cs typeface="Microsoft Sans Serif"/>
              </a:rPr>
              <a:t>цио</a:t>
            </a:r>
            <a:r>
              <a:rPr sz="2800" dirty="0">
                <a:latin typeface="Microsoft Sans Serif"/>
                <a:cs typeface="Microsoft Sans Serif"/>
              </a:rPr>
              <a:t>н</a:t>
            </a:r>
            <a:r>
              <a:rPr sz="2800" spc="-10" dirty="0">
                <a:latin typeface="Microsoft Sans Serif"/>
                <a:cs typeface="Microsoft Sans Serif"/>
              </a:rPr>
              <a:t>ных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85468" y="4184865"/>
            <a:ext cx="7430134" cy="105092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spc="-20" dirty="0">
                <a:latin typeface="Microsoft Sans Serif"/>
                <a:cs typeface="Microsoft Sans Serif"/>
              </a:rPr>
              <a:t>произведений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5" dirty="0">
                <a:latin typeface="Microsoft Sans Serif"/>
                <a:cs typeface="Microsoft Sans Serif"/>
              </a:rPr>
              <a:t>для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реализации</a:t>
            </a:r>
            <a:r>
              <a:rPr sz="2800" spc="7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Программы,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20" dirty="0">
                <a:latin typeface="Microsoft Sans Serif"/>
                <a:cs typeface="Microsoft Sans Serif"/>
              </a:rPr>
              <a:t>-календарный</a:t>
            </a:r>
            <a:r>
              <a:rPr sz="2800" spc="6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план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воспитательной</a:t>
            </a:r>
            <a:r>
              <a:rPr sz="2800" spc="9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работы.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78723" y="5157215"/>
            <a:ext cx="1440179" cy="14691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611995" cy="6858000"/>
            <a:chOff x="0" y="0"/>
            <a:chExt cx="961199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7595" y="237743"/>
              <a:ext cx="9034272" cy="63916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52143" cy="6857997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392936" y="583691"/>
            <a:ext cx="7852409" cy="1214120"/>
            <a:chOff x="1392936" y="583691"/>
            <a:chExt cx="7852409" cy="121412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2936" y="583691"/>
              <a:ext cx="3995166" cy="7871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26151" y="583691"/>
              <a:ext cx="4219194" cy="78714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94432" y="1010411"/>
              <a:ext cx="5142738" cy="787146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1510" marR="5080" indent="-130175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ВЗАИМОДЕЙСТВИЕ </a:t>
            </a:r>
            <a:r>
              <a:rPr spc="-10" dirty="0"/>
              <a:t>ПЕДАГОГИЧЕСКОГО </a:t>
            </a:r>
            <a:r>
              <a:rPr spc="-760" dirty="0"/>
              <a:t> </a:t>
            </a:r>
            <a:r>
              <a:rPr spc="-10" dirty="0"/>
              <a:t>КОЛЛЕКТИВА</a:t>
            </a:r>
            <a:r>
              <a:rPr spc="40" dirty="0"/>
              <a:t> </a:t>
            </a:r>
            <a:r>
              <a:rPr spc="-5" dirty="0"/>
              <a:t>с</a:t>
            </a:r>
            <a:r>
              <a:rPr spc="-10" dirty="0"/>
              <a:t> СЕМЬЯМИ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87017" y="1692351"/>
            <a:ext cx="48812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Главные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цели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взаимодействия</a:t>
            </a:r>
            <a:r>
              <a:rPr sz="2400" spc="-5" dirty="0">
                <a:latin typeface="Microsoft Sans Serif"/>
                <a:cs typeface="Microsoft Sans Serif"/>
              </a:rPr>
              <a:t>: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87017" y="2497582"/>
            <a:ext cx="6122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60475" algn="l"/>
                <a:tab pos="1818639" algn="l"/>
                <a:tab pos="3844290" algn="l"/>
              </a:tabLst>
            </a:pPr>
            <a:r>
              <a:rPr sz="2400" spc="-15" dirty="0">
                <a:latin typeface="Microsoft Sans Serif"/>
                <a:cs typeface="Microsoft Sans Serif"/>
              </a:rPr>
              <a:t>семьи	</a:t>
            </a:r>
            <a:r>
              <a:rPr sz="2400" spc="-5" dirty="0">
                <a:latin typeface="Microsoft Sans Serif"/>
                <a:cs typeface="Microsoft Sans Serif"/>
              </a:rPr>
              <a:t>и	</a:t>
            </a:r>
            <a:r>
              <a:rPr sz="2400" spc="-10" dirty="0">
                <a:latin typeface="Microsoft Sans Serif"/>
                <a:cs typeface="Microsoft Sans Serif"/>
              </a:rPr>
              <a:t>повышение	</a:t>
            </a:r>
            <a:r>
              <a:rPr sz="2400" spc="-25" dirty="0">
                <a:latin typeface="Microsoft Sans Serif"/>
                <a:cs typeface="Microsoft Sans Serif"/>
              </a:rPr>
              <a:t>компетентности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87017" y="2131821"/>
            <a:ext cx="80264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363855" algn="l"/>
                <a:tab pos="2463165" algn="l"/>
                <a:tab pos="6464300" algn="l"/>
              </a:tabLst>
            </a:pPr>
            <a:r>
              <a:rPr sz="2400" dirty="0">
                <a:latin typeface="Microsoft Sans Serif"/>
                <a:cs typeface="Microsoft Sans Serif"/>
              </a:rPr>
              <a:t>-	</a:t>
            </a:r>
            <a:r>
              <a:rPr sz="2400" spc="-10" dirty="0">
                <a:latin typeface="Microsoft Sans Serif"/>
                <a:cs typeface="Microsoft Sans Serif"/>
              </a:rPr>
              <a:t>о</a:t>
            </a:r>
            <a:r>
              <a:rPr sz="2400" spc="-5" dirty="0">
                <a:latin typeface="Microsoft Sans Serif"/>
                <a:cs typeface="Microsoft Sans Serif"/>
              </a:rPr>
              <a:t>б</a:t>
            </a:r>
            <a:r>
              <a:rPr sz="2400" spc="-20" dirty="0">
                <a:latin typeface="Microsoft Sans Serif"/>
                <a:cs typeface="Microsoft Sans Serif"/>
              </a:rPr>
              <a:t>еспе</a:t>
            </a:r>
            <a:r>
              <a:rPr sz="2400" spc="-10" dirty="0">
                <a:latin typeface="Microsoft Sans Serif"/>
                <a:cs typeface="Microsoft Sans Serif"/>
              </a:rPr>
              <a:t>чени</a:t>
            </a:r>
            <a:r>
              <a:rPr sz="2400" spc="-5" dirty="0">
                <a:latin typeface="Microsoft Sans Serif"/>
                <a:cs typeface="Microsoft Sans Serif"/>
              </a:rPr>
              <a:t>е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10" dirty="0">
                <a:latin typeface="Microsoft Sans Serif"/>
                <a:cs typeface="Microsoft Sans Serif"/>
              </a:rPr>
              <a:t>пси</a:t>
            </a:r>
            <a:r>
              <a:rPr sz="2400" spc="-25" dirty="0">
                <a:latin typeface="Microsoft Sans Serif"/>
                <a:cs typeface="Microsoft Sans Serif"/>
              </a:rPr>
              <a:t>х</a:t>
            </a:r>
            <a:r>
              <a:rPr sz="2400" spc="10" dirty="0">
                <a:latin typeface="Microsoft Sans Serif"/>
                <a:cs typeface="Microsoft Sans Serif"/>
              </a:rPr>
              <a:t>о</a:t>
            </a:r>
            <a:r>
              <a:rPr sz="2400" spc="25" dirty="0">
                <a:latin typeface="Microsoft Sans Serif"/>
                <a:cs typeface="Microsoft Sans Serif"/>
              </a:rPr>
              <a:t>л</a:t>
            </a:r>
            <a:r>
              <a:rPr sz="2400" spc="-20" dirty="0">
                <a:latin typeface="Microsoft Sans Serif"/>
                <a:cs typeface="Microsoft Sans Serif"/>
              </a:rPr>
              <a:t>ог</a:t>
            </a:r>
            <a:r>
              <a:rPr sz="2400" spc="-30" dirty="0">
                <a:latin typeface="Microsoft Sans Serif"/>
                <a:cs typeface="Microsoft Sans Serif"/>
              </a:rPr>
              <a:t>о</a:t>
            </a:r>
            <a:r>
              <a:rPr sz="2400" dirty="0">
                <a:latin typeface="Microsoft Sans Serif"/>
                <a:cs typeface="Microsoft Sans Serif"/>
              </a:rPr>
              <a:t>-</a:t>
            </a:r>
            <a:r>
              <a:rPr sz="2400" spc="-15" dirty="0">
                <a:latin typeface="Microsoft Sans Serif"/>
                <a:cs typeface="Microsoft Sans Serif"/>
              </a:rPr>
              <a:t>пе</a:t>
            </a:r>
            <a:r>
              <a:rPr sz="2400" spc="-10" dirty="0">
                <a:latin typeface="Microsoft Sans Serif"/>
                <a:cs typeface="Microsoft Sans Serif"/>
              </a:rPr>
              <a:t>д</a:t>
            </a:r>
            <a:r>
              <a:rPr sz="2400" spc="-30" dirty="0">
                <a:latin typeface="Microsoft Sans Serif"/>
                <a:cs typeface="Microsoft Sans Serif"/>
              </a:rPr>
              <a:t>агогической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20" dirty="0">
                <a:latin typeface="Microsoft Sans Serif"/>
                <a:cs typeface="Microsoft Sans Serif"/>
              </a:rPr>
              <a:t>п</a:t>
            </a:r>
            <a:r>
              <a:rPr sz="2400" spc="-30" dirty="0">
                <a:latin typeface="Microsoft Sans Serif"/>
                <a:cs typeface="Microsoft Sans Serif"/>
              </a:rPr>
              <a:t>о</a:t>
            </a:r>
            <a:r>
              <a:rPr sz="2400" spc="-5" dirty="0">
                <a:latin typeface="Microsoft Sans Serif"/>
                <a:cs typeface="Microsoft Sans Serif"/>
              </a:rPr>
              <a:t>д</a:t>
            </a:r>
            <a:r>
              <a:rPr sz="2400" spc="5" dirty="0">
                <a:latin typeface="Microsoft Sans Serif"/>
                <a:cs typeface="Microsoft Sans Serif"/>
              </a:rPr>
              <a:t>д</a:t>
            </a:r>
            <a:r>
              <a:rPr sz="2400" spc="-55" dirty="0">
                <a:latin typeface="Microsoft Sans Serif"/>
                <a:cs typeface="Microsoft Sans Serif"/>
              </a:rPr>
              <a:t>ержки</a:t>
            </a:r>
            <a:endParaRPr sz="2400">
              <a:latin typeface="Microsoft Sans Serif"/>
              <a:cs typeface="Microsoft Sans Serif"/>
            </a:endParaRPr>
          </a:p>
          <a:p>
            <a:pPr marR="7620" algn="r">
              <a:lnSpc>
                <a:spcPct val="100000"/>
              </a:lnSpc>
            </a:pPr>
            <a:r>
              <a:rPr sz="2400" spc="-5" dirty="0">
                <a:latin typeface="Microsoft Sans Serif"/>
                <a:cs typeface="Microsoft Sans Serif"/>
              </a:rPr>
              <a:t>родителей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87017" y="2863037"/>
            <a:ext cx="8025765" cy="2294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latin typeface="Microsoft Sans Serif"/>
                <a:cs typeface="Microsoft Sans Serif"/>
              </a:rPr>
              <a:t>(законных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представителей)</a:t>
            </a:r>
            <a:r>
              <a:rPr sz="2400" dirty="0">
                <a:latin typeface="Microsoft Sans Serif"/>
                <a:cs typeface="Microsoft Sans Serif"/>
              </a:rPr>
              <a:t> в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вопросах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образования, 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охраны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и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укрепления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здоровья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детей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дошкольного 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возрастов.</a:t>
            </a:r>
            <a:endParaRPr sz="24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580"/>
              </a:spcBef>
            </a:pPr>
            <a:r>
              <a:rPr sz="2400" spc="-10" dirty="0">
                <a:latin typeface="Microsoft Sans Serif"/>
                <a:cs typeface="Microsoft Sans Serif"/>
              </a:rPr>
              <a:t>-обеспечение</a:t>
            </a:r>
            <a:r>
              <a:rPr sz="2400" spc="-5" dirty="0">
                <a:latin typeface="Microsoft Sans Serif"/>
                <a:cs typeface="Microsoft Sans Serif"/>
              </a:rPr>
              <a:t> единства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подходов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150" dirty="0">
                <a:latin typeface="Microsoft Sans Serif"/>
                <a:cs typeface="Microsoft Sans Serif"/>
              </a:rPr>
              <a:t>к</a:t>
            </a:r>
            <a:r>
              <a:rPr sz="2400" spc="-14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воспитанию</a:t>
            </a:r>
            <a:r>
              <a:rPr sz="2400" spc="-5" dirty="0">
                <a:latin typeface="Microsoft Sans Serif"/>
                <a:cs typeface="Microsoft Sans Serif"/>
              </a:rPr>
              <a:t> и 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обучению </a:t>
            </a:r>
            <a:r>
              <a:rPr sz="2400" spc="-5" dirty="0">
                <a:latin typeface="Microsoft Sans Serif"/>
                <a:cs typeface="Microsoft Sans Serif"/>
              </a:rPr>
              <a:t>детей </a:t>
            </a:r>
            <a:r>
              <a:rPr sz="2400" dirty="0">
                <a:latin typeface="Microsoft Sans Serif"/>
                <a:cs typeface="Microsoft Sans Serif"/>
              </a:rPr>
              <a:t>в </a:t>
            </a:r>
            <a:r>
              <a:rPr sz="2400" spc="-5" dirty="0">
                <a:latin typeface="Microsoft Sans Serif"/>
                <a:cs typeface="Microsoft Sans Serif"/>
              </a:rPr>
              <a:t>условиях </a:t>
            </a:r>
            <a:r>
              <a:rPr sz="2400" spc="-85" dirty="0">
                <a:latin typeface="Microsoft Sans Serif"/>
                <a:cs typeface="Microsoft Sans Serif"/>
              </a:rPr>
              <a:t>ДОО </a:t>
            </a:r>
            <a:r>
              <a:rPr sz="2400" spc="-5" dirty="0">
                <a:latin typeface="Microsoft Sans Serif"/>
                <a:cs typeface="Microsoft Sans Serif"/>
              </a:rPr>
              <a:t>и </a:t>
            </a:r>
            <a:r>
              <a:rPr sz="2400" spc="-15" dirty="0">
                <a:latin typeface="Microsoft Sans Serif"/>
                <a:cs typeface="Microsoft Sans Serif"/>
              </a:rPr>
              <a:t>семьи; </a:t>
            </a:r>
            <a:r>
              <a:rPr sz="2400" spc="-10" dirty="0">
                <a:latin typeface="Microsoft Sans Serif"/>
                <a:cs typeface="Microsoft Sans Serif"/>
              </a:rPr>
              <a:t>повышение 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воспитательного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потенциала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семьи.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16952" y="4814315"/>
            <a:ext cx="1440179" cy="14691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611995" cy="6858000"/>
            <a:chOff x="0" y="0"/>
            <a:chExt cx="961199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7595" y="237743"/>
              <a:ext cx="9034272" cy="63916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52143" cy="685799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87475" marR="5080" indent="-779145">
              <a:lnSpc>
                <a:spcPct val="100000"/>
              </a:lnSpc>
              <a:spcBef>
                <a:spcPts val="95"/>
              </a:spcBef>
              <a:tabLst>
                <a:tab pos="4996815" algn="l"/>
              </a:tabLst>
            </a:pPr>
            <a:r>
              <a:rPr spc="-10" dirty="0"/>
              <a:t>До</a:t>
            </a:r>
            <a:r>
              <a:rPr spc="5" dirty="0"/>
              <a:t>с</a:t>
            </a:r>
            <a:r>
              <a:rPr spc="-45" dirty="0"/>
              <a:t>т</a:t>
            </a:r>
            <a:r>
              <a:rPr dirty="0"/>
              <a:t>и</a:t>
            </a:r>
            <a:r>
              <a:rPr spc="-5" dirty="0"/>
              <a:t>жение</a:t>
            </a:r>
            <a:r>
              <a:rPr spc="65" dirty="0"/>
              <a:t> </a:t>
            </a:r>
            <a:r>
              <a:rPr spc="-10" dirty="0"/>
              <a:t>э</a:t>
            </a:r>
            <a:r>
              <a:rPr spc="-55" dirty="0"/>
              <a:t>т</a:t>
            </a:r>
            <a:r>
              <a:rPr dirty="0"/>
              <a:t>и</a:t>
            </a:r>
            <a:r>
              <a:rPr spc="-5" dirty="0"/>
              <a:t>х</a:t>
            </a:r>
            <a:r>
              <a:rPr spc="50" dirty="0"/>
              <a:t> </a:t>
            </a:r>
            <a:r>
              <a:rPr spc="-5" dirty="0"/>
              <a:t>целей</a:t>
            </a:r>
            <a:r>
              <a:rPr dirty="0"/>
              <a:t>	</a:t>
            </a:r>
            <a:r>
              <a:rPr spc="-5" dirty="0"/>
              <a:t>ос</a:t>
            </a:r>
            <a:r>
              <a:rPr spc="-40" dirty="0"/>
              <a:t>у</a:t>
            </a:r>
            <a:r>
              <a:rPr spc="-5" dirty="0"/>
              <a:t>щ</a:t>
            </a:r>
            <a:r>
              <a:rPr dirty="0"/>
              <a:t>е</a:t>
            </a:r>
            <a:r>
              <a:rPr spc="5" dirty="0"/>
              <a:t>с</a:t>
            </a:r>
            <a:r>
              <a:rPr spc="-5" dirty="0"/>
              <a:t>твл</a:t>
            </a:r>
            <a:r>
              <a:rPr dirty="0"/>
              <a:t>я</a:t>
            </a:r>
            <a:r>
              <a:rPr spc="5" dirty="0"/>
              <a:t>е</a:t>
            </a:r>
            <a:r>
              <a:rPr spc="-20" dirty="0"/>
              <a:t>т</a:t>
            </a:r>
            <a:r>
              <a:rPr spc="5" dirty="0"/>
              <a:t>с</a:t>
            </a:r>
            <a:r>
              <a:rPr spc="-5" dirty="0"/>
              <a:t>я  через</a:t>
            </a:r>
            <a:r>
              <a:rPr spc="5" dirty="0"/>
              <a:t> </a:t>
            </a:r>
            <a:r>
              <a:rPr spc="-5" dirty="0"/>
              <a:t>решение</a:t>
            </a:r>
            <a:r>
              <a:rPr spc="20" dirty="0"/>
              <a:t> </a:t>
            </a:r>
            <a:r>
              <a:rPr spc="-5" dirty="0"/>
              <a:t>основных</a:t>
            </a:r>
            <a:r>
              <a:rPr spc="10" dirty="0"/>
              <a:t> </a:t>
            </a:r>
            <a:r>
              <a:rPr spc="-10" dirty="0"/>
              <a:t>задач: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87017" y="1694180"/>
            <a:ext cx="8027670" cy="3995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  <a:buChar char="-"/>
              <a:tabLst>
                <a:tab pos="183515" algn="l"/>
              </a:tabLst>
            </a:pPr>
            <a:r>
              <a:rPr sz="1400" spc="-10" dirty="0">
                <a:latin typeface="Microsoft Sans Serif"/>
                <a:cs typeface="Microsoft Sans Serif"/>
              </a:rPr>
              <a:t>информирование</a:t>
            </a:r>
            <a:r>
              <a:rPr sz="1400" spc="-5" dirty="0">
                <a:latin typeface="Microsoft Sans Serif"/>
                <a:cs typeface="Microsoft Sans Serif"/>
              </a:rPr>
              <a:t> родителей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(законных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представителей)</a:t>
            </a:r>
            <a:r>
              <a:rPr sz="1400" dirty="0">
                <a:latin typeface="Microsoft Sans Serif"/>
                <a:cs typeface="Microsoft Sans Serif"/>
              </a:rPr>
              <a:t> и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общественности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относительно </a:t>
            </a:r>
            <a:r>
              <a:rPr sz="1400" dirty="0">
                <a:latin typeface="Microsoft Sans Serif"/>
                <a:cs typeface="Microsoft Sans Serif"/>
              </a:rPr>
              <a:t> целей </a:t>
            </a:r>
            <a:r>
              <a:rPr sz="1400" spc="-55" dirty="0">
                <a:latin typeface="Microsoft Sans Serif"/>
                <a:cs typeface="Microsoft Sans Serif"/>
              </a:rPr>
              <a:t>ДО, </a:t>
            </a:r>
            <a:r>
              <a:rPr sz="1400" spc="-5" dirty="0">
                <a:latin typeface="Microsoft Sans Serif"/>
                <a:cs typeface="Microsoft Sans Serif"/>
              </a:rPr>
              <a:t>общих </a:t>
            </a:r>
            <a:r>
              <a:rPr sz="1400" dirty="0">
                <a:latin typeface="Microsoft Sans Serif"/>
                <a:cs typeface="Microsoft Sans Serif"/>
              </a:rPr>
              <a:t>для </a:t>
            </a:r>
            <a:r>
              <a:rPr sz="1400" spc="-10" dirty="0">
                <a:latin typeface="Microsoft Sans Serif"/>
                <a:cs typeface="Microsoft Sans Serif"/>
              </a:rPr>
              <a:t>всего образовательного пространства </a:t>
            </a:r>
            <a:r>
              <a:rPr sz="1400" spc="-15" dirty="0">
                <a:latin typeface="Microsoft Sans Serif"/>
                <a:cs typeface="Microsoft Sans Serif"/>
              </a:rPr>
              <a:t>Российской </a:t>
            </a:r>
            <a:r>
              <a:rPr sz="1400" spc="-20" dirty="0">
                <a:latin typeface="Microsoft Sans Serif"/>
                <a:cs typeface="Microsoft Sans Serif"/>
              </a:rPr>
              <a:t>Федерации, </a:t>
            </a:r>
            <a:r>
              <a:rPr sz="1400" dirty="0">
                <a:latin typeface="Microsoft Sans Serif"/>
                <a:cs typeface="Microsoft Sans Serif"/>
              </a:rPr>
              <a:t>о </a:t>
            </a:r>
            <a:r>
              <a:rPr sz="1400" spc="-10" dirty="0">
                <a:latin typeface="Microsoft Sans Serif"/>
                <a:cs typeface="Microsoft Sans Serif"/>
              </a:rPr>
              <a:t>мерах 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господдержки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семьям,</a:t>
            </a:r>
            <a:r>
              <a:rPr sz="1400" spc="-15" dirty="0">
                <a:latin typeface="Microsoft Sans Serif"/>
                <a:cs typeface="Microsoft Sans Serif"/>
              </a:rPr>
              <a:t> имеющим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детей </a:t>
            </a:r>
            <a:r>
              <a:rPr sz="1400" spc="-15" dirty="0">
                <a:latin typeface="Microsoft Sans Serif"/>
                <a:cs typeface="Microsoft Sans Serif"/>
              </a:rPr>
              <a:t>дошкольного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возраста,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а </a:t>
            </a:r>
            <a:r>
              <a:rPr sz="1400" spc="-35" dirty="0">
                <a:latin typeface="Microsoft Sans Serif"/>
                <a:cs typeface="Microsoft Sans Serif"/>
              </a:rPr>
              <a:t>также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об </a:t>
            </a:r>
            <a:r>
              <a:rPr sz="1400" spc="-10" dirty="0">
                <a:latin typeface="Microsoft Sans Serif"/>
                <a:cs typeface="Microsoft Sans Serif"/>
              </a:rPr>
              <a:t>образовательной 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программе,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реализуемой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40" dirty="0">
                <a:latin typeface="Microsoft Sans Serif"/>
                <a:cs typeface="Microsoft Sans Serif"/>
              </a:rPr>
              <a:t>ДОО;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Microsoft Sans Serif"/>
              <a:buChar char="-"/>
            </a:pPr>
            <a:endParaRPr sz="205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buChar char="-"/>
              <a:tabLst>
                <a:tab pos="171450" algn="l"/>
              </a:tabLst>
            </a:pPr>
            <a:r>
              <a:rPr sz="1400" spc="-5" dirty="0">
                <a:latin typeface="Microsoft Sans Serif"/>
                <a:cs typeface="Microsoft Sans Serif"/>
              </a:rPr>
              <a:t>просвещение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родителей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(законных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представителей),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повышение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их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правовой,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психолого- 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педагогической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компетентности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вопросах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охраны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укрепления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здоровья,</a:t>
            </a:r>
            <a:r>
              <a:rPr sz="1400" spc="-10" dirty="0">
                <a:latin typeface="Microsoft Sans Serif"/>
                <a:cs typeface="Microsoft Sans Serif"/>
              </a:rPr>
              <a:t> развития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 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образования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детей;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Microsoft Sans Serif"/>
              <a:buChar char="-"/>
            </a:pPr>
            <a:endParaRPr sz="2050">
              <a:latin typeface="Microsoft Sans Serif"/>
              <a:cs typeface="Microsoft Sans Serif"/>
            </a:endParaRPr>
          </a:p>
          <a:p>
            <a:pPr marL="12700" marR="6985" algn="just">
              <a:lnSpc>
                <a:spcPct val="100000"/>
              </a:lnSpc>
              <a:buChar char="-"/>
              <a:tabLst>
                <a:tab pos="145415" algn="l"/>
              </a:tabLst>
            </a:pPr>
            <a:r>
              <a:rPr sz="1400" spc="-10" dirty="0">
                <a:latin typeface="Microsoft Sans Serif"/>
                <a:cs typeface="Microsoft Sans Serif"/>
              </a:rPr>
              <a:t>способствование развитию ответственного </a:t>
            </a:r>
            <a:r>
              <a:rPr sz="1400" dirty="0">
                <a:latin typeface="Microsoft Sans Serif"/>
                <a:cs typeface="Microsoft Sans Serif"/>
              </a:rPr>
              <a:t>и </a:t>
            </a:r>
            <a:r>
              <a:rPr sz="1400" spc="-15" dirty="0">
                <a:latin typeface="Microsoft Sans Serif"/>
                <a:cs typeface="Microsoft Sans Serif"/>
              </a:rPr>
              <a:t>осознанного </a:t>
            </a:r>
            <a:r>
              <a:rPr sz="1400" spc="-5" dirty="0">
                <a:latin typeface="Microsoft Sans Serif"/>
                <a:cs typeface="Microsoft Sans Serif"/>
              </a:rPr>
              <a:t>родительства </a:t>
            </a:r>
            <a:r>
              <a:rPr sz="1400" spc="-60" dirty="0">
                <a:latin typeface="Microsoft Sans Serif"/>
                <a:cs typeface="Microsoft Sans Serif"/>
              </a:rPr>
              <a:t>как </a:t>
            </a:r>
            <a:r>
              <a:rPr sz="1400" spc="-15" dirty="0">
                <a:latin typeface="Microsoft Sans Serif"/>
                <a:cs typeface="Microsoft Sans Serif"/>
              </a:rPr>
              <a:t>базовой </a:t>
            </a:r>
            <a:r>
              <a:rPr sz="1400" spc="-5" dirty="0">
                <a:latin typeface="Microsoft Sans Serif"/>
                <a:cs typeface="Microsoft Sans Serif"/>
              </a:rPr>
              <a:t>основы 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благополучия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семьи;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Microsoft Sans Serif"/>
              <a:buChar char="-"/>
            </a:pPr>
            <a:endParaRPr sz="205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buChar char="-"/>
              <a:tabLst>
                <a:tab pos="125730" algn="l"/>
              </a:tabLst>
            </a:pPr>
            <a:r>
              <a:rPr sz="1400" spc="-10" dirty="0">
                <a:latin typeface="Microsoft Sans Serif"/>
                <a:cs typeface="Microsoft Sans Serif"/>
              </a:rPr>
              <a:t>построение</a:t>
            </a:r>
            <a:r>
              <a:rPr sz="1400" spc="5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взаимодействия</a:t>
            </a:r>
            <a:r>
              <a:rPr sz="1400" spc="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6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форме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сотрудничества</a:t>
            </a:r>
            <a:r>
              <a:rPr sz="1400" spc="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установления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партнерских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отношений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родителями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(законными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представителями)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детей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дошкольного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возраста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для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решения 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образовательных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задач;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Microsoft Sans Serif"/>
              <a:buChar char="-"/>
            </a:pPr>
            <a:endParaRPr sz="2050">
              <a:latin typeface="Microsoft Sans Serif"/>
              <a:cs typeface="Microsoft Sans Serif"/>
            </a:endParaRPr>
          </a:p>
          <a:p>
            <a:pPr marL="120650" indent="-108585" algn="just">
              <a:lnSpc>
                <a:spcPct val="100000"/>
              </a:lnSpc>
              <a:buChar char="-"/>
              <a:tabLst>
                <a:tab pos="121285" algn="l"/>
              </a:tabLst>
            </a:pPr>
            <a:r>
              <a:rPr sz="1400" spc="-5" dirty="0">
                <a:latin typeface="Microsoft Sans Serif"/>
                <a:cs typeface="Microsoft Sans Serif"/>
              </a:rPr>
              <a:t>вовлечение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родителей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(законных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представителей)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образовательный</a:t>
            </a:r>
            <a:r>
              <a:rPr sz="1400" spc="-5" dirty="0">
                <a:latin typeface="Microsoft Sans Serif"/>
                <a:cs typeface="Microsoft Sans Serif"/>
              </a:rPr>
              <a:t> процесс.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94547" y="5158740"/>
            <a:ext cx="1007363" cy="10271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611995" cy="6858000"/>
            <a:chOff x="0" y="0"/>
            <a:chExt cx="961199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7595" y="237743"/>
              <a:ext cx="9034272" cy="63916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52143" cy="685799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91589" y="297561"/>
            <a:ext cx="76155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Принципы</a:t>
            </a:r>
            <a:r>
              <a:rPr spc="10" dirty="0"/>
              <a:t> </a:t>
            </a:r>
            <a:r>
              <a:rPr spc="-5" dirty="0"/>
              <a:t>взаимодействия</a:t>
            </a:r>
            <a:r>
              <a:rPr spc="60" dirty="0"/>
              <a:t> </a:t>
            </a:r>
            <a:r>
              <a:rPr spc="-5" dirty="0"/>
              <a:t>с</a:t>
            </a:r>
            <a:r>
              <a:rPr spc="-10" dirty="0"/>
              <a:t> родителями: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7991" y="830707"/>
            <a:ext cx="8026400" cy="941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200"/>
              </a:lnSpc>
              <a:spcBef>
                <a:spcPts val="95"/>
              </a:spcBef>
            </a:pPr>
            <a:r>
              <a:rPr sz="2400" i="1" dirty="0">
                <a:latin typeface="Arial"/>
                <a:cs typeface="Arial"/>
              </a:rPr>
              <a:t>-</a:t>
            </a:r>
            <a:r>
              <a:rPr sz="1800" b="1" i="1" dirty="0">
                <a:latin typeface="Arial"/>
                <a:cs typeface="Arial"/>
              </a:rPr>
              <a:t>приоритет </a:t>
            </a:r>
            <a:r>
              <a:rPr sz="1800" b="1" i="1" spc="-5" dirty="0">
                <a:latin typeface="Arial"/>
                <a:cs typeface="Arial"/>
              </a:rPr>
              <a:t>семьи </a:t>
            </a:r>
            <a:r>
              <a:rPr sz="1800" b="1" i="1" dirty="0">
                <a:latin typeface="Arial"/>
                <a:cs typeface="Arial"/>
              </a:rPr>
              <a:t>в </a:t>
            </a:r>
            <a:r>
              <a:rPr sz="1800" b="1" i="1" spc="-5" dirty="0">
                <a:latin typeface="Arial"/>
                <a:cs typeface="Arial"/>
              </a:rPr>
              <a:t>воспитании, </a:t>
            </a:r>
            <a:r>
              <a:rPr sz="1800" b="1" i="1" spc="-10" dirty="0">
                <a:latin typeface="Arial"/>
                <a:cs typeface="Arial"/>
              </a:rPr>
              <a:t>обучении </a:t>
            </a:r>
            <a:r>
              <a:rPr sz="1800" b="1" i="1" dirty="0">
                <a:latin typeface="Arial"/>
                <a:cs typeface="Arial"/>
              </a:rPr>
              <a:t>и </a:t>
            </a:r>
            <a:r>
              <a:rPr sz="1800" b="1" i="1" spc="-5" dirty="0">
                <a:latin typeface="Arial"/>
                <a:cs typeface="Arial"/>
              </a:rPr>
              <a:t>развитии ребёнка </a:t>
            </a:r>
            <a:r>
              <a:rPr sz="1800" i="1" dirty="0">
                <a:latin typeface="Arial"/>
                <a:cs typeface="Arial"/>
              </a:rPr>
              <a:t>(</a:t>
            </a:r>
            <a:r>
              <a:rPr sz="1800" dirty="0">
                <a:latin typeface="Microsoft Sans Serif"/>
                <a:cs typeface="Microsoft Sans Serif"/>
              </a:rPr>
              <a:t>в 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соответствии</a:t>
            </a:r>
            <a:r>
              <a:rPr sz="1800" dirty="0">
                <a:latin typeface="Microsoft Sans Serif"/>
                <a:cs typeface="Microsoft Sans Serif"/>
              </a:rPr>
              <a:t> с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Законом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об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образовании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у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родителей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(законных 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представителей)</a:t>
            </a:r>
            <a:r>
              <a:rPr sz="1800" spc="3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обучающихся</a:t>
            </a:r>
            <a:r>
              <a:rPr sz="1800" spc="3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не</a:t>
            </a:r>
            <a:r>
              <a:rPr sz="1800" spc="3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только</a:t>
            </a:r>
            <a:r>
              <a:rPr sz="1800" spc="34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есть</a:t>
            </a:r>
            <a:r>
              <a:rPr sz="1800" spc="3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преимущественное</a:t>
            </a:r>
            <a:r>
              <a:rPr sz="1800" spc="3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право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7991" y="2020646"/>
            <a:ext cx="683958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6635" algn="l"/>
                <a:tab pos="2647950" algn="l"/>
                <a:tab pos="4432935" algn="l"/>
                <a:tab pos="4783455" algn="l"/>
              </a:tabLst>
            </a:pPr>
            <a:r>
              <a:rPr sz="1800" spc="-5" dirty="0">
                <a:latin typeface="Microsoft Sans Serif"/>
                <a:cs typeface="Microsoft Sans Serif"/>
              </a:rPr>
              <a:t>основы	</a:t>
            </a:r>
            <a:r>
              <a:rPr sz="1800" spc="-25" dirty="0">
                <a:latin typeface="Microsoft Sans Serif"/>
                <a:cs typeface="Microsoft Sans Serif"/>
              </a:rPr>
              <a:t>физического,	</a:t>
            </a:r>
            <a:r>
              <a:rPr sz="1800" spc="-10" dirty="0">
                <a:latin typeface="Microsoft Sans Serif"/>
                <a:cs typeface="Microsoft Sans Serif"/>
              </a:rPr>
              <a:t>нравственного	</a:t>
            </a:r>
            <a:r>
              <a:rPr sz="1800" dirty="0">
                <a:latin typeface="Microsoft Sans Serif"/>
                <a:cs typeface="Microsoft Sans Serif"/>
              </a:rPr>
              <a:t>и	</a:t>
            </a:r>
            <a:r>
              <a:rPr sz="1800" spc="-10" dirty="0">
                <a:latin typeface="Microsoft Sans Serif"/>
                <a:cs typeface="Microsoft Sans Serif"/>
              </a:rPr>
              <a:t>интеллектуального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97991" y="1746630"/>
            <a:ext cx="80276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0"/>
              </a:spcBef>
              <a:tabLst>
                <a:tab pos="407034" algn="l"/>
                <a:tab pos="1560195" algn="l"/>
                <a:tab pos="1842135" algn="l"/>
                <a:tab pos="3221990" algn="l"/>
                <a:tab pos="4060190" algn="l"/>
                <a:tab pos="4465955" algn="l"/>
                <a:tab pos="5410835" algn="l"/>
                <a:tab pos="5946140" algn="l"/>
                <a:tab pos="7003415" algn="l"/>
              </a:tabLst>
            </a:pPr>
            <a:r>
              <a:rPr sz="1800" spc="-5" dirty="0">
                <a:latin typeface="Microsoft Sans Serif"/>
                <a:cs typeface="Microsoft Sans Serif"/>
              </a:rPr>
              <a:t>на	</a:t>
            </a:r>
            <a:r>
              <a:rPr sz="1800" spc="-10" dirty="0">
                <a:latin typeface="Microsoft Sans Serif"/>
                <a:cs typeface="Microsoft Sans Serif"/>
              </a:rPr>
              <a:t>обучение	</a:t>
            </a:r>
            <a:r>
              <a:rPr sz="1800" spc="-5" dirty="0">
                <a:latin typeface="Microsoft Sans Serif"/>
                <a:cs typeface="Microsoft Sans Serif"/>
              </a:rPr>
              <a:t>и	</a:t>
            </a:r>
            <a:r>
              <a:rPr sz="1800" spc="-10" dirty="0">
                <a:latin typeface="Microsoft Sans Serif"/>
                <a:cs typeface="Microsoft Sans Serif"/>
              </a:rPr>
              <a:t>воспитание	</a:t>
            </a:r>
            <a:r>
              <a:rPr sz="1800" spc="-5" dirty="0">
                <a:latin typeface="Microsoft Sans Serif"/>
                <a:cs typeface="Microsoft Sans Serif"/>
              </a:rPr>
              <a:t>детей,	но	</a:t>
            </a:r>
            <a:r>
              <a:rPr sz="1800" spc="-15" dirty="0">
                <a:latin typeface="Microsoft Sans Serif"/>
                <a:cs typeface="Microsoft Sans Serif"/>
              </a:rPr>
              <a:t>именно	</a:t>
            </a:r>
            <a:r>
              <a:rPr sz="1800" spc="-10" dirty="0">
                <a:latin typeface="Microsoft Sans Serif"/>
                <a:cs typeface="Microsoft Sans Serif"/>
              </a:rPr>
              <a:t>они	</a:t>
            </a:r>
            <a:r>
              <a:rPr sz="1800" spc="-20" dirty="0">
                <a:latin typeface="Microsoft Sans Serif"/>
                <a:cs typeface="Microsoft Sans Serif"/>
              </a:rPr>
              <a:t>обязаны	заложить</a:t>
            </a:r>
            <a:endParaRPr sz="180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</a:pPr>
            <a:r>
              <a:rPr sz="1800" spc="-15" dirty="0">
                <a:latin typeface="Microsoft Sans Serif"/>
                <a:cs typeface="Microsoft Sans Serif"/>
              </a:rPr>
              <a:t>развития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30"/>
              </a:spcBef>
            </a:pPr>
            <a:r>
              <a:rPr spc="-5" dirty="0"/>
              <a:t>личности</a:t>
            </a:r>
            <a:r>
              <a:rPr spc="-15" dirty="0"/>
              <a:t> </a:t>
            </a:r>
            <a:r>
              <a:rPr spc="-20" dirty="0"/>
              <a:t>ребенка);</a:t>
            </a:r>
          </a:p>
          <a:p>
            <a:pPr marL="12700" marR="5080" algn="just">
              <a:lnSpc>
                <a:spcPct val="100000"/>
              </a:lnSpc>
              <a:spcBef>
                <a:spcPts val="434"/>
              </a:spcBef>
            </a:pPr>
            <a:r>
              <a:rPr b="1" i="1" spc="-5" dirty="0">
                <a:latin typeface="Arial"/>
                <a:cs typeface="Arial"/>
              </a:rPr>
              <a:t>-открытость для родителей (законных представителей);(</a:t>
            </a:r>
            <a:r>
              <a:rPr spc="-5" dirty="0"/>
              <a:t>должна </a:t>
            </a:r>
            <a:r>
              <a:rPr dirty="0"/>
              <a:t> </a:t>
            </a:r>
            <a:r>
              <a:rPr spc="-5" dirty="0"/>
              <a:t>быть</a:t>
            </a:r>
            <a:r>
              <a:rPr dirty="0"/>
              <a:t> </a:t>
            </a:r>
            <a:r>
              <a:rPr spc="-10" dirty="0"/>
              <a:t>доступна</a:t>
            </a:r>
            <a:r>
              <a:rPr spc="-5" dirty="0"/>
              <a:t> </a:t>
            </a:r>
            <a:r>
              <a:rPr spc="-15" dirty="0"/>
              <a:t>актуальная</a:t>
            </a:r>
            <a:r>
              <a:rPr spc="-10" dirty="0"/>
              <a:t> информация</a:t>
            </a:r>
            <a:r>
              <a:rPr spc="-5" dirty="0"/>
              <a:t> </a:t>
            </a:r>
            <a:r>
              <a:rPr spc="-10" dirty="0"/>
              <a:t>об</a:t>
            </a:r>
            <a:r>
              <a:rPr spc="-5" dirty="0"/>
              <a:t> особенностях</a:t>
            </a:r>
            <a:r>
              <a:rPr dirty="0"/>
              <a:t> </a:t>
            </a:r>
            <a:r>
              <a:rPr spc="-10" dirty="0"/>
              <a:t>пребывания </a:t>
            </a:r>
            <a:r>
              <a:rPr spc="-5" dirty="0"/>
              <a:t> </a:t>
            </a:r>
            <a:r>
              <a:rPr spc="-25" dirty="0"/>
              <a:t>ребёнка</a:t>
            </a:r>
            <a:r>
              <a:rPr spc="-20" dirty="0"/>
              <a:t> </a:t>
            </a:r>
            <a:r>
              <a:rPr dirty="0"/>
              <a:t>в</a:t>
            </a:r>
            <a:r>
              <a:rPr spc="5" dirty="0"/>
              <a:t> </a:t>
            </a:r>
            <a:r>
              <a:rPr spc="-15" dirty="0"/>
              <a:t>группе;</a:t>
            </a:r>
            <a:r>
              <a:rPr spc="-10" dirty="0"/>
              <a:t> </a:t>
            </a:r>
            <a:r>
              <a:rPr spc="-35" dirty="0"/>
              <a:t>каждому</a:t>
            </a:r>
            <a:r>
              <a:rPr spc="-30" dirty="0"/>
              <a:t> </a:t>
            </a:r>
            <a:r>
              <a:rPr spc="-40" dirty="0"/>
              <a:t>из</a:t>
            </a:r>
            <a:r>
              <a:rPr spc="-35" dirty="0"/>
              <a:t> </a:t>
            </a:r>
            <a:r>
              <a:rPr spc="-5" dirty="0"/>
              <a:t>родителей</a:t>
            </a:r>
            <a:r>
              <a:rPr dirty="0"/>
              <a:t> </a:t>
            </a:r>
            <a:r>
              <a:rPr spc="-25" dirty="0"/>
              <a:t>(законных</a:t>
            </a:r>
            <a:r>
              <a:rPr spc="-20" dirty="0"/>
              <a:t> </a:t>
            </a:r>
            <a:r>
              <a:rPr spc="-5" dirty="0"/>
              <a:t>представителей) </a:t>
            </a:r>
            <a:r>
              <a:rPr dirty="0"/>
              <a:t> </a:t>
            </a:r>
            <a:r>
              <a:rPr spc="-15" dirty="0"/>
              <a:t>должен</a:t>
            </a:r>
            <a:r>
              <a:rPr spc="210" dirty="0"/>
              <a:t> </a:t>
            </a:r>
            <a:r>
              <a:rPr spc="-5" dirty="0"/>
              <a:t>быть</a:t>
            </a:r>
            <a:r>
              <a:rPr spc="204" dirty="0"/>
              <a:t> </a:t>
            </a:r>
            <a:r>
              <a:rPr spc="-5" dirty="0"/>
              <a:t>предоставлен</a:t>
            </a:r>
            <a:r>
              <a:rPr spc="215" dirty="0"/>
              <a:t> </a:t>
            </a:r>
            <a:r>
              <a:rPr spc="-5" dirty="0"/>
              <a:t>свободный</a:t>
            </a:r>
            <a:r>
              <a:rPr spc="210" dirty="0"/>
              <a:t> </a:t>
            </a:r>
            <a:r>
              <a:rPr spc="-10" dirty="0"/>
              <a:t>доступ</a:t>
            </a:r>
            <a:r>
              <a:rPr spc="215" dirty="0"/>
              <a:t> </a:t>
            </a:r>
            <a:r>
              <a:rPr dirty="0"/>
              <a:t>в</a:t>
            </a:r>
            <a:r>
              <a:rPr spc="210" dirty="0"/>
              <a:t> </a:t>
            </a:r>
            <a:r>
              <a:rPr spc="-45" dirty="0"/>
              <a:t>ДОО;</a:t>
            </a:r>
            <a:r>
              <a:rPr spc="204" dirty="0"/>
              <a:t> </a:t>
            </a:r>
            <a:r>
              <a:rPr spc="-25" dirty="0"/>
              <a:t>между</a:t>
            </a:r>
            <a:r>
              <a:rPr spc="180" dirty="0"/>
              <a:t> </a:t>
            </a:r>
            <a:r>
              <a:rPr spc="-15" dirty="0"/>
              <a:t>педагогами </a:t>
            </a:r>
            <a:r>
              <a:rPr spc="-465" dirty="0"/>
              <a:t> </a:t>
            </a:r>
            <a:r>
              <a:rPr spc="-5" dirty="0"/>
              <a:t>и</a:t>
            </a:r>
            <a:r>
              <a:rPr dirty="0"/>
              <a:t> </a:t>
            </a:r>
            <a:r>
              <a:rPr spc="-10" dirty="0"/>
              <a:t>родителями</a:t>
            </a:r>
            <a:r>
              <a:rPr spc="-5" dirty="0"/>
              <a:t> </a:t>
            </a:r>
            <a:r>
              <a:rPr spc="-25" dirty="0"/>
              <a:t>(законными</a:t>
            </a:r>
            <a:r>
              <a:rPr spc="-20" dirty="0"/>
              <a:t> </a:t>
            </a:r>
            <a:r>
              <a:rPr spc="-10" dirty="0"/>
              <a:t>представителями)</a:t>
            </a:r>
            <a:r>
              <a:rPr spc="-5" dirty="0"/>
              <a:t> </a:t>
            </a:r>
            <a:r>
              <a:rPr spc="-15" dirty="0"/>
              <a:t>необходим</a:t>
            </a:r>
            <a:r>
              <a:rPr spc="-10" dirty="0"/>
              <a:t> </a:t>
            </a:r>
            <a:r>
              <a:rPr spc="-20" dirty="0"/>
              <a:t>обмен </a:t>
            </a:r>
            <a:r>
              <a:rPr spc="-15" dirty="0"/>
              <a:t> </a:t>
            </a:r>
            <a:r>
              <a:rPr spc="-10" dirty="0"/>
              <a:t>информацией</a:t>
            </a:r>
            <a:r>
              <a:rPr spc="15" dirty="0"/>
              <a:t> </a:t>
            </a:r>
            <a:r>
              <a:rPr spc="-10" dirty="0"/>
              <a:t>об</a:t>
            </a:r>
            <a:r>
              <a:rPr spc="10" dirty="0"/>
              <a:t> </a:t>
            </a:r>
            <a:r>
              <a:rPr spc="-5" dirty="0"/>
              <a:t>особенностях</a:t>
            </a:r>
            <a:r>
              <a:rPr spc="30" dirty="0"/>
              <a:t> </a:t>
            </a:r>
            <a:r>
              <a:rPr spc="-15" dirty="0"/>
              <a:t>развития</a:t>
            </a:r>
            <a:r>
              <a:rPr spc="15" dirty="0"/>
              <a:t> </a:t>
            </a:r>
            <a:r>
              <a:rPr spc="-20" dirty="0"/>
              <a:t>ребёнка</a:t>
            </a:r>
            <a:r>
              <a:rPr spc="30" dirty="0"/>
              <a:t> </a:t>
            </a:r>
            <a:r>
              <a:rPr dirty="0"/>
              <a:t>в</a:t>
            </a:r>
            <a:r>
              <a:rPr spc="25" dirty="0"/>
              <a:t> </a:t>
            </a:r>
            <a:r>
              <a:rPr spc="-60" dirty="0"/>
              <a:t>ДОО</a:t>
            </a:r>
            <a:r>
              <a:rPr spc="25" dirty="0"/>
              <a:t> </a:t>
            </a:r>
            <a:r>
              <a:rPr spc="-5" dirty="0"/>
              <a:t>и</a:t>
            </a:r>
            <a:r>
              <a:rPr spc="15" dirty="0"/>
              <a:t> </a:t>
            </a:r>
            <a:r>
              <a:rPr spc="-15" dirty="0"/>
              <a:t>семье);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97991" y="4325873"/>
            <a:ext cx="2550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19555" algn="l"/>
              </a:tabLst>
            </a:pPr>
            <a:r>
              <a:rPr sz="1800" i="1" spc="-5" dirty="0">
                <a:latin typeface="Arial"/>
                <a:cs typeface="Arial"/>
              </a:rPr>
              <a:t>-</a:t>
            </a:r>
            <a:r>
              <a:rPr sz="1800" b="1" i="1" spc="-5" dirty="0">
                <a:latin typeface="Arial"/>
                <a:cs typeface="Arial"/>
              </a:rPr>
              <a:t>взаимное	доверие,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97991" y="4600447"/>
            <a:ext cx="2345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"/>
                <a:cs typeface="Arial"/>
              </a:rPr>
              <a:t>взаимоотношениях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85946" y="4325873"/>
            <a:ext cx="52387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3025">
              <a:lnSpc>
                <a:spcPct val="100000"/>
              </a:lnSpc>
              <a:spcBef>
                <a:spcPts val="100"/>
              </a:spcBef>
              <a:tabLst>
                <a:tab pos="1513840" algn="l"/>
                <a:tab pos="1677035" algn="l"/>
                <a:tab pos="1990725" algn="l"/>
                <a:tab pos="2284730" algn="l"/>
                <a:tab pos="4949825" algn="l"/>
              </a:tabLst>
            </a:pPr>
            <a:r>
              <a:rPr sz="1800" b="1" i="1" spc="-5" dirty="0">
                <a:latin typeface="Arial"/>
                <a:cs typeface="Arial"/>
              </a:rPr>
              <a:t>ува</a:t>
            </a:r>
            <a:r>
              <a:rPr sz="1800" b="1" i="1" spc="-10" dirty="0">
                <a:latin typeface="Arial"/>
                <a:cs typeface="Arial"/>
              </a:rPr>
              <a:t>ж</a:t>
            </a:r>
            <a:r>
              <a:rPr sz="1800" b="1" i="1" spc="-5" dirty="0">
                <a:latin typeface="Arial"/>
                <a:cs typeface="Arial"/>
              </a:rPr>
              <a:t>ени</a:t>
            </a:r>
            <a:r>
              <a:rPr sz="1800" b="1" i="1" dirty="0">
                <a:latin typeface="Arial"/>
                <a:cs typeface="Arial"/>
              </a:rPr>
              <a:t>е	и		</a:t>
            </a:r>
            <a:r>
              <a:rPr sz="1800" b="1" i="1" spc="-5" dirty="0">
                <a:latin typeface="Arial"/>
                <a:cs typeface="Arial"/>
              </a:rPr>
              <a:t>д</a:t>
            </a:r>
            <a:r>
              <a:rPr sz="1800" b="1" i="1" spc="5" dirty="0">
                <a:latin typeface="Arial"/>
                <a:cs typeface="Arial"/>
              </a:rPr>
              <a:t>о</a:t>
            </a:r>
            <a:r>
              <a:rPr sz="1800" b="1" i="1" spc="-15" dirty="0">
                <a:latin typeface="Arial"/>
                <a:cs typeface="Arial"/>
              </a:rPr>
              <a:t>б</a:t>
            </a:r>
            <a:r>
              <a:rPr sz="1800" b="1" i="1" dirty="0">
                <a:latin typeface="Arial"/>
                <a:cs typeface="Arial"/>
              </a:rPr>
              <a:t>р</a:t>
            </a:r>
            <a:r>
              <a:rPr sz="1800" b="1" i="1" spc="5" dirty="0">
                <a:latin typeface="Arial"/>
                <a:cs typeface="Arial"/>
              </a:rPr>
              <a:t>о</a:t>
            </a:r>
            <a:r>
              <a:rPr sz="1800" b="1" i="1" spc="-5" dirty="0">
                <a:latin typeface="Arial"/>
                <a:cs typeface="Arial"/>
              </a:rPr>
              <a:t>ж</a:t>
            </a:r>
            <a:r>
              <a:rPr sz="1800" b="1" i="1" spc="-10" dirty="0">
                <a:latin typeface="Arial"/>
                <a:cs typeface="Arial"/>
              </a:rPr>
              <a:t>е</a:t>
            </a:r>
            <a:r>
              <a:rPr sz="1800" b="1" i="1" spc="5" dirty="0">
                <a:latin typeface="Arial"/>
                <a:cs typeface="Arial"/>
              </a:rPr>
              <a:t>л</a:t>
            </a:r>
            <a:r>
              <a:rPr sz="1800" b="1" i="1" spc="-5" dirty="0">
                <a:latin typeface="Arial"/>
                <a:cs typeface="Arial"/>
              </a:rPr>
              <a:t>а</a:t>
            </a:r>
            <a:r>
              <a:rPr sz="1800" b="1" i="1" spc="-10" dirty="0">
                <a:latin typeface="Arial"/>
                <a:cs typeface="Arial"/>
              </a:rPr>
              <a:t>т</a:t>
            </a:r>
            <a:r>
              <a:rPr sz="1800" b="1" i="1" spc="5" dirty="0">
                <a:latin typeface="Arial"/>
                <a:cs typeface="Arial"/>
              </a:rPr>
              <a:t>е</a:t>
            </a:r>
            <a:r>
              <a:rPr sz="1800" b="1" i="1" spc="-5" dirty="0">
                <a:latin typeface="Arial"/>
                <a:cs typeface="Arial"/>
              </a:rPr>
              <a:t>льнос</a:t>
            </a:r>
            <a:r>
              <a:rPr sz="1800" b="1" i="1" spc="5" dirty="0">
                <a:latin typeface="Arial"/>
                <a:cs typeface="Arial"/>
              </a:rPr>
              <a:t>т</a:t>
            </a:r>
            <a:r>
              <a:rPr sz="1800" b="1" i="1" dirty="0">
                <a:latin typeface="Arial"/>
                <a:cs typeface="Arial"/>
              </a:rPr>
              <a:t>ь	</a:t>
            </a:r>
            <a:r>
              <a:rPr sz="1800" b="1" i="1" spc="-10" dirty="0">
                <a:latin typeface="Arial"/>
                <a:cs typeface="Arial"/>
              </a:rPr>
              <a:t>во  </a:t>
            </a:r>
            <a:r>
              <a:rPr sz="1800" b="1" i="1" dirty="0">
                <a:latin typeface="Arial"/>
                <a:cs typeface="Arial"/>
              </a:rPr>
              <a:t>педагогов		и		</a:t>
            </a:r>
            <a:r>
              <a:rPr sz="1800" b="1" i="1" spc="-5" dirty="0">
                <a:latin typeface="Arial"/>
                <a:cs typeface="Arial"/>
              </a:rPr>
              <a:t>родителей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97991" y="4874767"/>
            <a:ext cx="3121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latin typeface="Arial"/>
                <a:cs typeface="Arial"/>
              </a:rPr>
              <a:t>представителей)(</a:t>
            </a:r>
            <a:r>
              <a:rPr sz="1800" spc="-10" dirty="0">
                <a:latin typeface="Microsoft Sans Serif"/>
                <a:cs typeface="Microsoft Sans Serif"/>
              </a:rPr>
              <a:t>педагогу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86046" y="4874767"/>
            <a:ext cx="2647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85825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при	</a:t>
            </a:r>
            <a:r>
              <a:rPr sz="1800" spc="-15" dirty="0">
                <a:latin typeface="Microsoft Sans Serif"/>
                <a:cs typeface="Microsoft Sans Serif"/>
              </a:rPr>
              <a:t>взаимодействии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97991" y="5149088"/>
            <a:ext cx="5426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9139" algn="l"/>
                <a:tab pos="2826385" algn="l"/>
                <a:tab pos="3193415" algn="l"/>
                <a:tab pos="4653915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придерживаться	</a:t>
            </a:r>
            <a:r>
              <a:rPr sz="1800" spc="-25" dirty="0">
                <a:latin typeface="Microsoft Sans Serif"/>
                <a:cs typeface="Microsoft Sans Serif"/>
              </a:rPr>
              <a:t>этики	</a:t>
            </a:r>
            <a:r>
              <a:rPr sz="1800" spc="-5" dirty="0">
                <a:latin typeface="Microsoft Sans Serif"/>
                <a:cs typeface="Microsoft Sans Serif"/>
              </a:rPr>
              <a:t>и	</a:t>
            </a:r>
            <a:r>
              <a:rPr sz="1800" spc="-15" dirty="0">
                <a:latin typeface="Microsoft Sans Serif"/>
                <a:cs typeface="Microsoft Sans Serif"/>
              </a:rPr>
              <a:t>культурных	</a:t>
            </a:r>
            <a:r>
              <a:rPr sz="1800" spc="-10" dirty="0">
                <a:latin typeface="Microsoft Sans Serif"/>
                <a:cs typeface="Microsoft Sans Serif"/>
              </a:rPr>
              <a:t>правил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40779" y="5149088"/>
            <a:ext cx="1038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Microsoft Sans Serif"/>
                <a:cs typeface="Microsoft Sans Serif"/>
              </a:rPr>
              <a:t>общения,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97991" y="5423408"/>
            <a:ext cx="6529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77010" algn="l"/>
                <a:tab pos="2541270" algn="l"/>
                <a:tab pos="3004185" algn="l"/>
                <a:tab pos="4167504" algn="l"/>
                <a:tab pos="4502785" algn="l"/>
                <a:tab pos="6402070" algn="l"/>
              </a:tabLst>
            </a:pPr>
            <a:r>
              <a:rPr sz="1800" spc="-15" dirty="0">
                <a:latin typeface="Microsoft Sans Serif"/>
                <a:cs typeface="Microsoft Sans Serif"/>
              </a:rPr>
              <a:t>п</a:t>
            </a:r>
            <a:r>
              <a:rPr sz="1800" spc="-25" dirty="0">
                <a:latin typeface="Microsoft Sans Serif"/>
                <a:cs typeface="Microsoft Sans Serif"/>
              </a:rPr>
              <a:t>о</a:t>
            </a:r>
            <a:r>
              <a:rPr sz="1800" spc="-45" dirty="0">
                <a:latin typeface="Microsoft Sans Serif"/>
                <a:cs typeface="Microsoft Sans Serif"/>
              </a:rPr>
              <a:t>з</a:t>
            </a:r>
            <a:r>
              <a:rPr sz="1800" spc="-40" dirty="0">
                <a:latin typeface="Microsoft Sans Serif"/>
                <a:cs typeface="Microsoft Sans Serif"/>
              </a:rPr>
              <a:t>и</a:t>
            </a:r>
            <a:r>
              <a:rPr sz="1800" spc="-5" dirty="0">
                <a:latin typeface="Microsoft Sans Serif"/>
                <a:cs typeface="Microsoft Sans Serif"/>
              </a:rPr>
              <a:t>ти</a:t>
            </a:r>
            <a:r>
              <a:rPr sz="1800" spc="-10" dirty="0">
                <a:latin typeface="Microsoft Sans Serif"/>
                <a:cs typeface="Microsoft Sans Serif"/>
              </a:rPr>
              <a:t>в</a:t>
            </a:r>
            <a:r>
              <a:rPr sz="1800" spc="-5" dirty="0">
                <a:latin typeface="Microsoft Sans Serif"/>
                <a:cs typeface="Microsoft Sans Serif"/>
              </a:rPr>
              <a:t>н</a:t>
            </a:r>
            <a:r>
              <a:rPr sz="1800" dirty="0">
                <a:latin typeface="Microsoft Sans Serif"/>
                <a:cs typeface="Microsoft Sans Serif"/>
              </a:rPr>
              <a:t>ый	</a:t>
            </a:r>
            <a:r>
              <a:rPr sz="1800" spc="-10" dirty="0">
                <a:latin typeface="Microsoft Sans Serif"/>
                <a:cs typeface="Microsoft Sans Serif"/>
              </a:rPr>
              <a:t>настр</a:t>
            </a:r>
            <a:r>
              <a:rPr sz="1800" spc="-15" dirty="0">
                <a:latin typeface="Microsoft Sans Serif"/>
                <a:cs typeface="Microsoft Sans Serif"/>
              </a:rPr>
              <a:t>о</a:t>
            </a:r>
            <a:r>
              <a:rPr sz="1800" spc="-5" dirty="0">
                <a:latin typeface="Microsoft Sans Serif"/>
                <a:cs typeface="Microsoft Sans Serif"/>
              </a:rPr>
              <a:t>й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5" dirty="0">
                <a:latin typeface="Microsoft Sans Serif"/>
                <a:cs typeface="Microsoft Sans Serif"/>
              </a:rPr>
              <a:t>на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5" dirty="0">
                <a:latin typeface="Microsoft Sans Serif"/>
                <a:cs typeface="Microsoft Sans Serif"/>
              </a:rPr>
              <a:t>об</a:t>
            </a:r>
            <a:r>
              <a:rPr sz="1800" spc="-10" dirty="0">
                <a:latin typeface="Microsoft Sans Serif"/>
                <a:cs typeface="Microsoft Sans Serif"/>
              </a:rPr>
              <a:t>щени</a:t>
            </a:r>
            <a:r>
              <a:rPr sz="1800" spc="-5" dirty="0">
                <a:latin typeface="Microsoft Sans Serif"/>
                <a:cs typeface="Microsoft Sans Serif"/>
              </a:rPr>
              <a:t>е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dirty="0">
                <a:latin typeface="Microsoft Sans Serif"/>
                <a:cs typeface="Microsoft Sans Serif"/>
              </a:rPr>
              <a:t>	сотр</a:t>
            </a:r>
            <a:r>
              <a:rPr sz="1800" spc="-25" dirty="0">
                <a:latin typeface="Microsoft Sans Serif"/>
                <a:cs typeface="Microsoft Sans Serif"/>
              </a:rPr>
              <a:t>у</a:t>
            </a:r>
            <a:r>
              <a:rPr sz="1800" dirty="0">
                <a:latin typeface="Microsoft Sans Serif"/>
                <a:cs typeface="Microsoft Sans Serif"/>
              </a:rPr>
              <a:t>д</a:t>
            </a:r>
            <a:r>
              <a:rPr sz="1800" spc="-15" dirty="0">
                <a:latin typeface="Microsoft Sans Serif"/>
                <a:cs typeface="Microsoft Sans Serif"/>
              </a:rPr>
              <a:t>ничес</a:t>
            </a:r>
            <a:r>
              <a:rPr sz="1800" spc="5" dirty="0">
                <a:latin typeface="Microsoft Sans Serif"/>
                <a:cs typeface="Microsoft Sans Serif"/>
              </a:rPr>
              <a:t>т</a:t>
            </a:r>
            <a:r>
              <a:rPr sz="1800" spc="-5" dirty="0">
                <a:latin typeface="Microsoft Sans Serif"/>
                <a:cs typeface="Microsoft Sans Serif"/>
              </a:rPr>
              <a:t>в</a:t>
            </a:r>
            <a:r>
              <a:rPr sz="1800" dirty="0">
                <a:latin typeface="Microsoft Sans Serif"/>
                <a:cs typeface="Microsoft Sans Serif"/>
              </a:rPr>
              <a:t>о	с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03260" y="4600447"/>
            <a:ext cx="13227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1920" algn="r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Arial"/>
                <a:cs typeface="Arial"/>
              </a:rPr>
              <a:t>(</a:t>
            </a:r>
            <a:r>
              <a:rPr sz="1800" b="1" i="1" spc="5" dirty="0">
                <a:latin typeface="Arial"/>
                <a:cs typeface="Arial"/>
              </a:rPr>
              <a:t>з</a:t>
            </a:r>
            <a:r>
              <a:rPr sz="1800" b="1" i="1" spc="-5" dirty="0">
                <a:latin typeface="Arial"/>
                <a:cs typeface="Arial"/>
              </a:rPr>
              <a:t>а</a:t>
            </a:r>
            <a:r>
              <a:rPr sz="1800" b="1" i="1" spc="-10" dirty="0">
                <a:latin typeface="Arial"/>
                <a:cs typeface="Arial"/>
              </a:rPr>
              <a:t>ко</a:t>
            </a:r>
            <a:r>
              <a:rPr sz="1800" b="1" i="1" dirty="0">
                <a:latin typeface="Arial"/>
                <a:cs typeface="Arial"/>
              </a:rPr>
              <a:t>н</a:t>
            </a:r>
            <a:r>
              <a:rPr sz="1800" b="1" i="1" spc="5" dirty="0">
                <a:latin typeface="Arial"/>
                <a:cs typeface="Arial"/>
              </a:rPr>
              <a:t>н</a:t>
            </a:r>
            <a:r>
              <a:rPr sz="1800" b="1" i="1" dirty="0">
                <a:latin typeface="Arial"/>
                <a:cs typeface="Arial"/>
              </a:rPr>
              <a:t>ых  </a:t>
            </a:r>
            <a:r>
              <a:rPr sz="1800" spc="-10" dirty="0">
                <a:latin typeface="Microsoft Sans Serif"/>
                <a:cs typeface="Microsoft Sans Serif"/>
              </a:rPr>
              <a:t>не</a:t>
            </a:r>
            <a:r>
              <a:rPr sz="1800" spc="-15" dirty="0">
                <a:latin typeface="Microsoft Sans Serif"/>
                <a:cs typeface="Microsoft Sans Serif"/>
              </a:rPr>
              <a:t>о</a:t>
            </a:r>
            <a:r>
              <a:rPr sz="1800" spc="-5" dirty="0">
                <a:latin typeface="Microsoft Sans Serif"/>
                <a:cs typeface="Microsoft Sans Serif"/>
              </a:rPr>
              <a:t>б</a:t>
            </a:r>
            <a:r>
              <a:rPr sz="1800" spc="-20" dirty="0">
                <a:latin typeface="Microsoft Sans Serif"/>
                <a:cs typeface="Microsoft Sans Serif"/>
              </a:rPr>
              <a:t>х</a:t>
            </a:r>
            <a:r>
              <a:rPr sz="1800" spc="-15" dirty="0">
                <a:latin typeface="Microsoft Sans Serif"/>
                <a:cs typeface="Microsoft Sans Serif"/>
              </a:rPr>
              <a:t>одимо  </a:t>
            </a:r>
            <a:r>
              <a:rPr sz="1800" spc="-5" dirty="0">
                <a:latin typeface="Microsoft Sans Serif"/>
                <a:cs typeface="Microsoft Sans Serif"/>
              </a:rPr>
              <a:t>проявлять 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родителями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97991" y="5697423"/>
            <a:ext cx="80264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Microsoft Sans Serif"/>
                <a:cs typeface="Microsoft Sans Serif"/>
              </a:rPr>
              <a:t>(законными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представителями);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важно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этично</a:t>
            </a:r>
            <a:r>
              <a:rPr sz="1800" dirty="0">
                <a:latin typeface="Microsoft Sans Serif"/>
                <a:cs typeface="Microsoft Sans Serif"/>
              </a:rPr>
              <a:t> и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разумно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использовать </a:t>
            </a:r>
            <a:r>
              <a:rPr sz="1800" spc="-10" dirty="0">
                <a:latin typeface="Microsoft Sans Serif"/>
                <a:cs typeface="Microsoft Sans Serif"/>
              </a:rPr>
              <a:t> полученную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информацию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80" dirty="0">
                <a:latin typeface="Microsoft Sans Serif"/>
                <a:cs typeface="Microsoft Sans Serif"/>
              </a:rPr>
              <a:t>как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со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стороны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педагогов,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так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dirty="0">
                <a:latin typeface="Microsoft Sans Serif"/>
                <a:cs typeface="Microsoft Sans Serif"/>
              </a:rPr>
              <a:t> со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стороны </a:t>
            </a:r>
            <a:r>
              <a:rPr sz="1800" spc="-5" dirty="0">
                <a:latin typeface="Microsoft Sans Serif"/>
                <a:cs typeface="Microsoft Sans Serif"/>
              </a:rPr>
              <a:t> родителей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(законных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представителей)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интересах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детей;</a:t>
            </a:r>
            <a:r>
              <a:rPr sz="1800" i="1" spc="-5" dirty="0">
                <a:latin typeface="Arial"/>
                <a:cs typeface="Arial"/>
              </a:rPr>
              <a:t>;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24316" y="2112264"/>
            <a:ext cx="1008887" cy="102717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611995" cy="6858000"/>
            <a:chOff x="0" y="0"/>
            <a:chExt cx="961199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7595" y="237743"/>
              <a:ext cx="9034272" cy="63916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52143" cy="685799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08861" y="585978"/>
            <a:ext cx="7625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Принципы</a:t>
            </a:r>
            <a:r>
              <a:rPr spc="25" dirty="0"/>
              <a:t> </a:t>
            </a:r>
            <a:r>
              <a:rPr spc="-5" dirty="0"/>
              <a:t>взаимодействия</a:t>
            </a:r>
            <a:r>
              <a:rPr spc="65" dirty="0"/>
              <a:t> </a:t>
            </a:r>
            <a:r>
              <a:rPr spc="-5" dirty="0"/>
              <a:t>с родителями: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4567" y="1336040"/>
            <a:ext cx="8026400" cy="850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299"/>
              </a:lnSpc>
              <a:spcBef>
                <a:spcPts val="90"/>
              </a:spcBef>
            </a:pPr>
            <a:r>
              <a:rPr sz="1800" b="1" i="1" spc="-5" dirty="0">
                <a:latin typeface="Arial"/>
                <a:cs typeface="Arial"/>
              </a:rPr>
              <a:t>-Индивидуально-дифференцированный подход </a:t>
            </a:r>
            <a:r>
              <a:rPr sz="1800" b="1" i="1" dirty="0">
                <a:latin typeface="Arial"/>
                <a:cs typeface="Arial"/>
              </a:rPr>
              <a:t>к </a:t>
            </a:r>
            <a:r>
              <a:rPr sz="1800" b="1" i="1" spc="-5" dirty="0">
                <a:latin typeface="Arial"/>
                <a:cs typeface="Arial"/>
              </a:rPr>
              <a:t>каждой семье </a:t>
            </a:r>
            <a:r>
              <a:rPr sz="1800" b="1" i="1" spc="-10" dirty="0">
                <a:latin typeface="Times New Roman"/>
                <a:cs typeface="Times New Roman"/>
              </a:rPr>
              <a:t>(</a:t>
            </a:r>
            <a:r>
              <a:rPr sz="1800" spc="-10" dirty="0">
                <a:latin typeface="Microsoft Sans Serif"/>
                <a:cs typeface="Microsoft Sans Serif"/>
              </a:rPr>
              <a:t>при 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взаимодействии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необходимо</a:t>
            </a:r>
            <a:r>
              <a:rPr sz="1800" spc="-10" dirty="0">
                <a:latin typeface="Microsoft Sans Serif"/>
                <a:cs typeface="Microsoft Sans Serif"/>
              </a:rPr>
              <a:t> учитывать</a:t>
            </a:r>
            <a:r>
              <a:rPr sz="1800" spc="-5" dirty="0">
                <a:latin typeface="Microsoft Sans Serif"/>
                <a:cs typeface="Microsoft Sans Serif"/>
              </a:rPr>
              <a:t> особенности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семейного </a:t>
            </a:r>
            <a:r>
              <a:rPr sz="1800" spc="-10" dirty="0">
                <a:latin typeface="Microsoft Sans Serif"/>
                <a:cs typeface="Microsoft Sans Serif"/>
              </a:rPr>
              <a:t> воспитания,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потребности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родителей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(законных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представителей)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4567" y="2160778"/>
            <a:ext cx="8024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40815" algn="l"/>
                <a:tab pos="3059430" algn="l"/>
                <a:tab pos="4237355" algn="l"/>
                <a:tab pos="5664200" algn="l"/>
                <a:tab pos="6014720" algn="l"/>
                <a:tab pos="7183755" algn="l"/>
                <a:tab pos="756158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отн</a:t>
            </a:r>
            <a:r>
              <a:rPr sz="1800" dirty="0">
                <a:latin typeface="Microsoft Sans Serif"/>
                <a:cs typeface="Microsoft Sans Serif"/>
              </a:rPr>
              <a:t>о</a:t>
            </a:r>
            <a:r>
              <a:rPr sz="1800" spc="-5" dirty="0">
                <a:latin typeface="Microsoft Sans Serif"/>
                <a:cs typeface="Microsoft Sans Serif"/>
              </a:rPr>
              <a:t>ш</a:t>
            </a:r>
            <a:r>
              <a:rPr sz="1800" spc="-10" dirty="0">
                <a:latin typeface="Microsoft Sans Serif"/>
                <a:cs typeface="Microsoft Sans Serif"/>
              </a:rPr>
              <a:t>ени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об</a:t>
            </a:r>
            <a:r>
              <a:rPr sz="1800" spc="-15" dirty="0">
                <a:latin typeface="Microsoft Sans Serif"/>
                <a:cs typeface="Microsoft Sans Serif"/>
              </a:rPr>
              <a:t>р</a:t>
            </a:r>
            <a:r>
              <a:rPr sz="1800" spc="-30" dirty="0">
                <a:latin typeface="Microsoft Sans Serif"/>
                <a:cs typeface="Microsoft Sans Serif"/>
              </a:rPr>
              <a:t>аз</a:t>
            </a:r>
            <a:r>
              <a:rPr sz="1800" spc="-40" dirty="0">
                <a:latin typeface="Microsoft Sans Serif"/>
                <a:cs typeface="Microsoft Sans Serif"/>
              </a:rPr>
              <a:t>о</a:t>
            </a:r>
            <a:r>
              <a:rPr sz="1800" spc="-10" dirty="0">
                <a:latin typeface="Microsoft Sans Serif"/>
                <a:cs typeface="Microsoft Sans Serif"/>
              </a:rPr>
              <a:t>вани</a:t>
            </a:r>
            <a:r>
              <a:rPr sz="1800" spc="-5" dirty="0">
                <a:latin typeface="Microsoft Sans Serif"/>
                <a:cs typeface="Microsoft Sans Serif"/>
              </a:rPr>
              <a:t>я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5" dirty="0">
                <a:latin typeface="Microsoft Sans Serif"/>
                <a:cs typeface="Microsoft Sans Serif"/>
              </a:rPr>
              <a:t>р</a:t>
            </a:r>
            <a:r>
              <a:rPr sz="1800" spc="-10" dirty="0">
                <a:latin typeface="Microsoft Sans Serif"/>
                <a:cs typeface="Microsoft Sans Serif"/>
              </a:rPr>
              <a:t>е</a:t>
            </a:r>
            <a:r>
              <a:rPr sz="1800" spc="-25" dirty="0">
                <a:latin typeface="Microsoft Sans Serif"/>
                <a:cs typeface="Microsoft Sans Serif"/>
              </a:rPr>
              <a:t>бёнка,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от</a:t>
            </a:r>
            <a:r>
              <a:rPr sz="1800" spc="-5" dirty="0">
                <a:latin typeface="Microsoft Sans Serif"/>
                <a:cs typeface="Microsoft Sans Serif"/>
              </a:rPr>
              <a:t>нош</a:t>
            </a:r>
            <a:r>
              <a:rPr sz="1800" dirty="0">
                <a:latin typeface="Microsoft Sans Serif"/>
                <a:cs typeface="Microsoft Sans Serif"/>
              </a:rPr>
              <a:t>е</a:t>
            </a:r>
            <a:r>
              <a:rPr sz="1800" spc="-10" dirty="0">
                <a:latin typeface="Microsoft Sans Serif"/>
                <a:cs typeface="Microsoft Sans Serif"/>
              </a:rPr>
              <a:t>н</a:t>
            </a:r>
            <a:r>
              <a:rPr sz="1800" dirty="0">
                <a:latin typeface="Microsoft Sans Serif"/>
                <a:cs typeface="Microsoft Sans Serif"/>
              </a:rPr>
              <a:t>ие	</a:t>
            </a:r>
            <a:r>
              <a:rPr sz="1800" spc="-114" dirty="0">
                <a:latin typeface="Microsoft Sans Serif"/>
                <a:cs typeface="Microsoft Sans Serif"/>
              </a:rPr>
              <a:t>к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5" dirty="0">
                <a:latin typeface="Microsoft Sans Serif"/>
                <a:cs typeface="Microsoft Sans Serif"/>
              </a:rPr>
              <a:t>п</a:t>
            </a:r>
            <a:r>
              <a:rPr sz="1800" spc="-25" dirty="0">
                <a:latin typeface="Microsoft Sans Serif"/>
                <a:cs typeface="Microsoft Sans Serif"/>
              </a:rPr>
              <a:t>е</a:t>
            </a:r>
            <a:r>
              <a:rPr sz="1800" dirty="0">
                <a:latin typeface="Microsoft Sans Serif"/>
                <a:cs typeface="Microsoft Sans Serif"/>
              </a:rPr>
              <a:t>д</a:t>
            </a:r>
            <a:r>
              <a:rPr sz="1800" spc="-20" dirty="0">
                <a:latin typeface="Microsoft Sans Serif"/>
                <a:cs typeface="Microsoft Sans Serif"/>
              </a:rPr>
              <a:t>аг</a:t>
            </a:r>
            <a:r>
              <a:rPr sz="1800" spc="-25" dirty="0">
                <a:latin typeface="Microsoft Sans Serif"/>
                <a:cs typeface="Microsoft Sans Serif"/>
              </a:rPr>
              <a:t>ог</a:t>
            </a:r>
            <a:r>
              <a:rPr sz="1800" dirty="0">
                <a:latin typeface="Microsoft Sans Serif"/>
                <a:cs typeface="Microsoft Sans Serif"/>
              </a:rPr>
              <a:t>у	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до</a:t>
            </a:r>
            <a:r>
              <a:rPr sz="1800" spc="-5" dirty="0">
                <a:latin typeface="Microsoft Sans Serif"/>
                <a:cs typeface="Microsoft Sans Serif"/>
              </a:rPr>
              <a:t>о</a:t>
            </a:r>
            <a:r>
              <a:rPr sz="1800" dirty="0">
                <a:latin typeface="Microsoft Sans Serif"/>
                <a:cs typeface="Microsoft Sans Serif"/>
              </a:rPr>
              <a:t>,  </a:t>
            </a:r>
            <a:r>
              <a:rPr sz="1800" spc="-20" dirty="0">
                <a:latin typeface="Microsoft Sans Serif"/>
                <a:cs typeface="Microsoft Sans Serif"/>
              </a:rPr>
              <a:t>проводимым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37179" y="2435097"/>
            <a:ext cx="6325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64689" algn="l"/>
                <a:tab pos="3690620" algn="l"/>
                <a:tab pos="5176520" algn="l"/>
              </a:tabLst>
            </a:pPr>
            <a:r>
              <a:rPr sz="1800" spc="-15" dirty="0">
                <a:latin typeface="Microsoft Sans Serif"/>
                <a:cs typeface="Microsoft Sans Serif"/>
              </a:rPr>
              <a:t>мероприятиям;	</a:t>
            </a:r>
            <a:r>
              <a:rPr sz="1800" spc="-25" dirty="0">
                <a:latin typeface="Microsoft Sans Serif"/>
                <a:cs typeface="Microsoft Sans Serif"/>
              </a:rPr>
              <a:t>возможности	</a:t>
            </a:r>
            <a:r>
              <a:rPr sz="1800" spc="-20" dirty="0">
                <a:latin typeface="Microsoft Sans Serif"/>
                <a:cs typeface="Microsoft Sans Serif"/>
              </a:rPr>
              <a:t>включения	</a:t>
            </a:r>
            <a:r>
              <a:rPr sz="1800" spc="-5" dirty="0">
                <a:latin typeface="Microsoft Sans Serif"/>
                <a:cs typeface="Microsoft Sans Serif"/>
              </a:rPr>
              <a:t>родителей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4567" y="2709417"/>
            <a:ext cx="80308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65555" algn="l"/>
                <a:tab pos="3255645" algn="l"/>
                <a:tab pos="3563620" algn="l"/>
                <a:tab pos="4996815" algn="l"/>
                <a:tab pos="6130290" algn="l"/>
              </a:tabLst>
            </a:pPr>
            <a:r>
              <a:rPr sz="1800" spc="-25" dirty="0">
                <a:latin typeface="Microsoft Sans Serif"/>
                <a:cs typeface="Microsoft Sans Serif"/>
              </a:rPr>
              <a:t>(законных	</a:t>
            </a:r>
            <a:r>
              <a:rPr sz="1800" spc="-5" dirty="0">
                <a:latin typeface="Microsoft Sans Serif"/>
                <a:cs typeface="Microsoft Sans Serif"/>
              </a:rPr>
              <a:t>представителей)	</a:t>
            </a:r>
            <a:r>
              <a:rPr sz="1800" dirty="0">
                <a:latin typeface="Microsoft Sans Serif"/>
                <a:cs typeface="Microsoft Sans Serif"/>
              </a:rPr>
              <a:t>в	</a:t>
            </a:r>
            <a:r>
              <a:rPr sz="1800" spc="-10" dirty="0">
                <a:latin typeface="Microsoft Sans Serif"/>
                <a:cs typeface="Microsoft Sans Serif"/>
              </a:rPr>
              <a:t>совместное	</a:t>
            </a:r>
            <a:r>
              <a:rPr sz="1800" spc="-5" dirty="0">
                <a:latin typeface="Microsoft Sans Serif"/>
                <a:cs typeface="Microsoft Sans Serif"/>
              </a:rPr>
              <a:t>решение	</a:t>
            </a:r>
            <a:r>
              <a:rPr sz="1800" spc="-10" dirty="0">
                <a:latin typeface="Microsoft Sans Serif"/>
                <a:cs typeface="Microsoft Sans Serif"/>
              </a:rPr>
              <a:t>образовательных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Microsoft Sans Serif"/>
                <a:cs typeface="Microsoft Sans Serif"/>
              </a:rPr>
              <a:t>задач);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4567" y="3642486"/>
            <a:ext cx="2932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"/>
                <a:cs typeface="Arial"/>
              </a:rPr>
              <a:t>-Возрастосообразность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76673" y="3642486"/>
            <a:ext cx="4784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0100" algn="l"/>
                <a:tab pos="2656840" algn="l"/>
                <a:tab pos="311912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(при	</a:t>
            </a:r>
            <a:r>
              <a:rPr sz="1800" spc="-5" dirty="0">
                <a:latin typeface="Microsoft Sans Serif"/>
                <a:cs typeface="Microsoft Sans Serif"/>
              </a:rPr>
              <a:t>планировании	и	осуществлении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4567" y="3916807"/>
            <a:ext cx="80283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Microsoft Sans Serif"/>
                <a:cs typeface="Microsoft Sans Serif"/>
              </a:rPr>
              <a:t>взаимодействия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необходимо</a:t>
            </a:r>
            <a:r>
              <a:rPr sz="1800" spc="-10" dirty="0">
                <a:latin typeface="Microsoft Sans Serif"/>
                <a:cs typeface="Microsoft Sans Serif"/>
              </a:rPr>
              <a:t> учитывать</a:t>
            </a:r>
            <a:r>
              <a:rPr sz="1800" spc="-5" dirty="0">
                <a:latin typeface="Microsoft Sans Serif"/>
                <a:cs typeface="Microsoft Sans Serif"/>
              </a:rPr>
              <a:t> особенности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характер 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отношений </a:t>
            </a:r>
            <a:r>
              <a:rPr sz="1800" spc="-20" dirty="0">
                <a:latin typeface="Microsoft Sans Serif"/>
                <a:cs typeface="Microsoft Sans Serif"/>
              </a:rPr>
              <a:t>ребёнка </a:t>
            </a:r>
            <a:r>
              <a:rPr sz="1800" dirty="0">
                <a:latin typeface="Microsoft Sans Serif"/>
                <a:cs typeface="Microsoft Sans Serif"/>
              </a:rPr>
              <a:t>с </a:t>
            </a:r>
            <a:r>
              <a:rPr sz="1800" spc="-10" dirty="0">
                <a:latin typeface="Microsoft Sans Serif"/>
                <a:cs typeface="Microsoft Sans Serif"/>
              </a:rPr>
              <a:t>родителями </a:t>
            </a:r>
            <a:r>
              <a:rPr sz="1800" spc="-25" dirty="0">
                <a:latin typeface="Microsoft Sans Serif"/>
                <a:cs typeface="Microsoft Sans Serif"/>
              </a:rPr>
              <a:t>(законными </a:t>
            </a:r>
            <a:r>
              <a:rPr sz="1800" spc="-10" dirty="0">
                <a:latin typeface="Microsoft Sans Serif"/>
                <a:cs typeface="Microsoft Sans Serif"/>
              </a:rPr>
              <a:t>представителями), </a:t>
            </a:r>
            <a:r>
              <a:rPr sz="1800" spc="-25" dirty="0">
                <a:latin typeface="Microsoft Sans Serif"/>
                <a:cs typeface="Microsoft Sans Serif"/>
              </a:rPr>
              <a:t>прежде 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всего </a:t>
            </a:r>
            <a:r>
              <a:rPr sz="1800" dirty="0">
                <a:latin typeface="Microsoft Sans Serif"/>
                <a:cs typeface="Microsoft Sans Serif"/>
              </a:rPr>
              <a:t>с </a:t>
            </a:r>
            <a:r>
              <a:rPr sz="1800" spc="-10" dirty="0">
                <a:latin typeface="Microsoft Sans Serif"/>
                <a:cs typeface="Microsoft Sans Serif"/>
              </a:rPr>
              <a:t>матерью (преимущественно </a:t>
            </a:r>
            <a:r>
              <a:rPr sz="1800" spc="10" dirty="0">
                <a:latin typeface="Microsoft Sans Serif"/>
                <a:cs typeface="Microsoft Sans Serif"/>
              </a:rPr>
              <a:t>для </a:t>
            </a:r>
            <a:r>
              <a:rPr sz="1800" spc="-5" dirty="0">
                <a:latin typeface="Microsoft Sans Serif"/>
                <a:cs typeface="Microsoft Sans Serif"/>
              </a:rPr>
              <a:t>детей </a:t>
            </a:r>
            <a:r>
              <a:rPr sz="1800" spc="-20" dirty="0">
                <a:latin typeface="Microsoft Sans Serif"/>
                <a:cs typeface="Microsoft Sans Serif"/>
              </a:rPr>
              <a:t>младенческого </a:t>
            </a:r>
            <a:r>
              <a:rPr sz="1800" spc="-5" dirty="0">
                <a:latin typeface="Microsoft Sans Serif"/>
                <a:cs typeface="Microsoft Sans Serif"/>
              </a:rPr>
              <a:t>и </a:t>
            </a:r>
            <a:r>
              <a:rPr sz="1800" spc="-15" dirty="0">
                <a:latin typeface="Microsoft Sans Serif"/>
                <a:cs typeface="Microsoft Sans Serif"/>
              </a:rPr>
              <a:t>раннего 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возраста),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обусловленные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возрастными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особенностями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развития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детей).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31123" y="5228844"/>
            <a:ext cx="1008887" cy="102717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611995" cy="6858000"/>
            <a:chOff x="0" y="0"/>
            <a:chExt cx="961199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7595" y="237743"/>
              <a:ext cx="9034272" cy="63916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52143" cy="685799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99438" y="348437"/>
            <a:ext cx="7322184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/>
              <a:t>Направления</a:t>
            </a:r>
            <a:r>
              <a:rPr sz="2000" spc="-20" dirty="0"/>
              <a:t> </a:t>
            </a:r>
            <a:r>
              <a:rPr sz="2000" spc="-10" dirty="0"/>
              <a:t>деятельности</a:t>
            </a:r>
            <a:r>
              <a:rPr sz="2000" spc="45" dirty="0"/>
              <a:t> </a:t>
            </a:r>
            <a:r>
              <a:rPr sz="2000" dirty="0"/>
              <a:t>педагогического</a:t>
            </a:r>
            <a:r>
              <a:rPr sz="2000" spc="-15" dirty="0"/>
              <a:t> </a:t>
            </a:r>
            <a:r>
              <a:rPr sz="2000" spc="-5" dirty="0"/>
              <a:t>коллектива:</a:t>
            </a:r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1212291" y="906017"/>
            <a:ext cx="8271509" cy="5244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latin typeface="Arial"/>
                <a:cs typeface="Arial"/>
              </a:rPr>
              <a:t>-Диагностико-аналитическое</a:t>
            </a:r>
            <a:r>
              <a:rPr sz="1600" b="1" i="1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направление</a:t>
            </a:r>
            <a:r>
              <a:rPr sz="1600" b="1" i="1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(</a:t>
            </a:r>
            <a:r>
              <a:rPr sz="1600" spc="-10" dirty="0">
                <a:latin typeface="Microsoft Sans Serif"/>
                <a:cs typeface="Microsoft Sans Serif"/>
              </a:rPr>
              <a:t>анализ</a:t>
            </a:r>
            <a:r>
              <a:rPr sz="1600" spc="-5" dirty="0">
                <a:latin typeface="Microsoft Sans Serif"/>
                <a:cs typeface="Microsoft Sans Serif"/>
              </a:rPr>
              <a:t> данных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о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семье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каждого 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обучающегося, её </a:t>
            </a:r>
            <a:r>
              <a:rPr sz="1600" spc="-20" dirty="0">
                <a:latin typeface="Microsoft Sans Serif"/>
                <a:cs typeface="Microsoft Sans Serif"/>
              </a:rPr>
              <a:t>запросах </a:t>
            </a:r>
            <a:r>
              <a:rPr sz="1600" spc="-5" dirty="0">
                <a:latin typeface="Microsoft Sans Serif"/>
                <a:cs typeface="Microsoft Sans Serif"/>
              </a:rPr>
              <a:t>в отношении охраны </a:t>
            </a:r>
            <a:r>
              <a:rPr sz="1600" spc="-15" dirty="0">
                <a:latin typeface="Microsoft Sans Serif"/>
                <a:cs typeface="Microsoft Sans Serif"/>
              </a:rPr>
              <a:t>здоровья </a:t>
            </a:r>
            <a:r>
              <a:rPr sz="1600" spc="-5" dirty="0">
                <a:latin typeface="Microsoft Sans Serif"/>
                <a:cs typeface="Microsoft Sans Serif"/>
              </a:rPr>
              <a:t>и </a:t>
            </a:r>
            <a:r>
              <a:rPr sz="1600" spc="-10" dirty="0">
                <a:latin typeface="Microsoft Sans Serif"/>
                <a:cs typeface="Microsoft Sans Serif"/>
              </a:rPr>
              <a:t>развития </a:t>
            </a:r>
            <a:r>
              <a:rPr sz="1600" spc="-20" dirty="0">
                <a:latin typeface="Microsoft Sans Serif"/>
                <a:cs typeface="Microsoft Sans Serif"/>
              </a:rPr>
              <a:t>ребёнка; </a:t>
            </a:r>
            <a:r>
              <a:rPr sz="1600" spc="-5" dirty="0">
                <a:latin typeface="Microsoft Sans Serif"/>
                <a:cs typeface="Microsoft Sans Serif"/>
              </a:rPr>
              <a:t>об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уровне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психолого-педагогической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компетентности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родителей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(законных 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представителей);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а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также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планирование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работы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семьей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учётом</a:t>
            </a:r>
            <a:r>
              <a:rPr sz="1600" spc="-10" dirty="0">
                <a:latin typeface="Microsoft Sans Serif"/>
                <a:cs typeface="Microsoft Sans Serif"/>
              </a:rPr>
              <a:t> результатов 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проведённого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анализа;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согласование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воспитательных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задач);</a:t>
            </a:r>
            <a:endParaRPr sz="16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385"/>
              </a:spcBef>
            </a:pPr>
            <a:r>
              <a:rPr sz="1600" b="1" i="1" spc="-5" dirty="0">
                <a:latin typeface="Arial"/>
                <a:cs typeface="Arial"/>
              </a:rPr>
              <a:t>-Просветительское</a:t>
            </a:r>
            <a:r>
              <a:rPr sz="1600" b="1" i="1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направление</a:t>
            </a:r>
            <a:r>
              <a:rPr sz="1600" b="1" i="1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(</a:t>
            </a:r>
            <a:r>
              <a:rPr sz="1600" spc="-5" dirty="0">
                <a:latin typeface="Microsoft Sans Serif"/>
                <a:cs typeface="Microsoft Sans Serif"/>
              </a:rPr>
              <a:t>просвещение</a:t>
            </a:r>
            <a:r>
              <a:rPr sz="1600" dirty="0">
                <a:latin typeface="Microsoft Sans Serif"/>
                <a:cs typeface="Microsoft Sans Serif"/>
              </a:rPr>
              <a:t> родителей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(законных 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представителей)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 </a:t>
            </a:r>
            <a:r>
              <a:rPr sz="1600" spc="-15" dirty="0">
                <a:latin typeface="Microsoft Sans Serif"/>
                <a:cs typeface="Microsoft Sans Serif"/>
              </a:rPr>
              <a:t>вопросам </a:t>
            </a:r>
            <a:r>
              <a:rPr sz="1600" spc="-5" dirty="0">
                <a:latin typeface="Microsoft Sans Serif"/>
                <a:cs typeface="Microsoft Sans Serif"/>
              </a:rPr>
              <a:t>особенностей </a:t>
            </a:r>
            <a:r>
              <a:rPr sz="1600" spc="-15" dirty="0">
                <a:latin typeface="Microsoft Sans Serif"/>
                <a:cs typeface="Microsoft Sans Serif"/>
              </a:rPr>
              <a:t>психофизиологического </a:t>
            </a:r>
            <a:r>
              <a:rPr sz="1600" spc="-5" dirty="0">
                <a:latin typeface="Microsoft Sans Serif"/>
                <a:cs typeface="Microsoft Sans Serif"/>
              </a:rPr>
              <a:t>и </a:t>
            </a:r>
            <a:r>
              <a:rPr sz="1600" spc="-20" dirty="0">
                <a:latin typeface="Microsoft Sans Serif"/>
                <a:cs typeface="Microsoft Sans Serif"/>
              </a:rPr>
              <a:t>психического </a:t>
            </a:r>
            <a:r>
              <a:rPr sz="1600" spc="-15" dirty="0">
                <a:latin typeface="Microsoft Sans Serif"/>
                <a:cs typeface="Microsoft Sans Serif"/>
              </a:rPr>
              <a:t> развития </a:t>
            </a:r>
            <a:r>
              <a:rPr sz="1600" spc="-5" dirty="0">
                <a:latin typeface="Microsoft Sans Serif"/>
                <a:cs typeface="Microsoft Sans Serif"/>
              </a:rPr>
              <a:t>детей </a:t>
            </a:r>
            <a:r>
              <a:rPr sz="1600" spc="-10" dirty="0">
                <a:latin typeface="Microsoft Sans Serif"/>
                <a:cs typeface="Microsoft Sans Serif"/>
              </a:rPr>
              <a:t>определенного возраста; </a:t>
            </a:r>
            <a:r>
              <a:rPr sz="1600" spc="-5" dirty="0">
                <a:latin typeface="Microsoft Sans Serif"/>
                <a:cs typeface="Microsoft Sans Serif"/>
              </a:rPr>
              <a:t>выбора </a:t>
            </a:r>
            <a:r>
              <a:rPr sz="1600" spc="-15" dirty="0">
                <a:latin typeface="Microsoft Sans Serif"/>
                <a:cs typeface="Microsoft Sans Serif"/>
              </a:rPr>
              <a:t>эффективных </a:t>
            </a:r>
            <a:r>
              <a:rPr sz="1600" spc="-10" dirty="0">
                <a:latin typeface="Microsoft Sans Serif"/>
                <a:cs typeface="Microsoft Sans Serif"/>
              </a:rPr>
              <a:t>методов обучения </a:t>
            </a:r>
            <a:r>
              <a:rPr sz="1600" spc="-5" dirty="0">
                <a:latin typeface="Microsoft Sans Serif"/>
                <a:cs typeface="Microsoft Sans Serif"/>
              </a:rPr>
              <a:t>и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воспитания </a:t>
            </a:r>
            <a:r>
              <a:rPr sz="1600" dirty="0">
                <a:latin typeface="Microsoft Sans Serif"/>
                <a:cs typeface="Microsoft Sans Serif"/>
              </a:rPr>
              <a:t>детей </a:t>
            </a:r>
            <a:r>
              <a:rPr sz="1600" spc="-10" dirty="0">
                <a:latin typeface="Microsoft Sans Serif"/>
                <a:cs typeface="Microsoft Sans Serif"/>
              </a:rPr>
              <a:t>определённого возраста; </a:t>
            </a:r>
            <a:r>
              <a:rPr sz="1600" spc="-20" dirty="0">
                <a:latin typeface="Microsoft Sans Serif"/>
                <a:cs typeface="Microsoft Sans Serif"/>
              </a:rPr>
              <a:t>ознакомление </a:t>
            </a:r>
            <a:r>
              <a:rPr sz="1600" spc="-5" dirty="0">
                <a:latin typeface="Microsoft Sans Serif"/>
                <a:cs typeface="Microsoft Sans Serif"/>
              </a:rPr>
              <a:t>с </a:t>
            </a:r>
            <a:r>
              <a:rPr sz="1600" spc="-15" dirty="0">
                <a:latin typeface="Microsoft Sans Serif"/>
                <a:cs typeface="Microsoft Sans Serif"/>
              </a:rPr>
              <a:t>актуальной </a:t>
            </a:r>
            <a:r>
              <a:rPr sz="1600" spc="-10" dirty="0">
                <a:latin typeface="Microsoft Sans Serif"/>
                <a:cs typeface="Microsoft Sans Serif"/>
              </a:rPr>
              <a:t>информацией </a:t>
            </a:r>
            <a:r>
              <a:rPr sz="1600" spc="-5" dirty="0">
                <a:latin typeface="Microsoft Sans Serif"/>
                <a:cs typeface="Microsoft Sans Serif"/>
              </a:rPr>
              <a:t> о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государственной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политике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области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до,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включая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информирование</a:t>
            </a:r>
            <a:r>
              <a:rPr sz="1600" spc="-5" dirty="0">
                <a:latin typeface="Microsoft Sans Serif"/>
                <a:cs typeface="Microsoft Sans Serif"/>
              </a:rPr>
              <a:t> о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мерах 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господдержки</a:t>
            </a:r>
            <a:r>
              <a:rPr sz="1600" spc="-20" dirty="0">
                <a:latin typeface="Microsoft Sans Serif"/>
                <a:cs typeface="Microsoft Sans Serif"/>
              </a:rPr>
              <a:t> семьям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детьми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дошкольного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возраста;</a:t>
            </a:r>
            <a:r>
              <a:rPr sz="1600" spc="-10" dirty="0">
                <a:latin typeface="Microsoft Sans Serif"/>
                <a:cs typeface="Microsoft Sans Serif"/>
              </a:rPr>
              <a:t> информирование</a:t>
            </a:r>
            <a:r>
              <a:rPr sz="1600" spc="-5" dirty="0">
                <a:latin typeface="Microsoft Sans Serif"/>
                <a:cs typeface="Microsoft Sans Serif"/>
              </a:rPr>
              <a:t> об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особенностях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реализуемой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5" dirty="0">
                <a:latin typeface="Microsoft Sans Serif"/>
                <a:cs typeface="Microsoft Sans Serif"/>
              </a:rPr>
              <a:t>ДОО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образовательной</a:t>
            </a:r>
            <a:r>
              <a:rPr sz="1600" spc="409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программы;</a:t>
            </a:r>
            <a:r>
              <a:rPr sz="1600" spc="39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условиях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пребывания </a:t>
            </a:r>
            <a:r>
              <a:rPr sz="1600" spc="-25" dirty="0">
                <a:latin typeface="Microsoft Sans Serif"/>
                <a:cs typeface="Microsoft Sans Serif"/>
              </a:rPr>
              <a:t>ребёнка </a:t>
            </a:r>
            <a:r>
              <a:rPr sz="1600" spc="-5" dirty="0">
                <a:latin typeface="Microsoft Sans Serif"/>
                <a:cs typeface="Microsoft Sans Serif"/>
              </a:rPr>
              <a:t>в </a:t>
            </a:r>
            <a:r>
              <a:rPr sz="1600" spc="-20" dirty="0">
                <a:latin typeface="Microsoft Sans Serif"/>
                <a:cs typeface="Microsoft Sans Serif"/>
              </a:rPr>
              <a:t>группе </a:t>
            </a:r>
            <a:r>
              <a:rPr sz="1600" spc="-40" dirty="0">
                <a:latin typeface="Microsoft Sans Serif"/>
                <a:cs typeface="Microsoft Sans Serif"/>
              </a:rPr>
              <a:t>ДОО; </a:t>
            </a:r>
            <a:r>
              <a:rPr sz="1600" spc="-10" dirty="0">
                <a:latin typeface="Microsoft Sans Serif"/>
                <a:cs typeface="Microsoft Sans Serif"/>
              </a:rPr>
              <a:t>содержании </a:t>
            </a:r>
            <a:r>
              <a:rPr sz="1600" spc="-5" dirty="0">
                <a:latin typeface="Microsoft Sans Serif"/>
                <a:cs typeface="Microsoft Sans Serif"/>
              </a:rPr>
              <a:t>и </a:t>
            </a:r>
            <a:r>
              <a:rPr sz="1600" spc="-10" dirty="0">
                <a:latin typeface="Microsoft Sans Serif"/>
                <a:cs typeface="Microsoft Sans Serif"/>
              </a:rPr>
              <a:t>методах образовательной </a:t>
            </a:r>
            <a:r>
              <a:rPr sz="1600" spc="-5" dirty="0">
                <a:latin typeface="Microsoft Sans Serif"/>
                <a:cs typeface="Microsoft Sans Serif"/>
              </a:rPr>
              <a:t>работы с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детьми);</a:t>
            </a:r>
            <a:endParaRPr sz="16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385"/>
              </a:spcBef>
            </a:pPr>
            <a:r>
              <a:rPr sz="1600" b="1" i="1" spc="-5" dirty="0">
                <a:latin typeface="Arial"/>
                <a:cs typeface="Arial"/>
              </a:rPr>
              <a:t>-Консультационное</a:t>
            </a:r>
            <a:r>
              <a:rPr sz="1600" b="1" i="1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направление</a:t>
            </a:r>
            <a:r>
              <a:rPr sz="1600" b="1" i="1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(</a:t>
            </a:r>
            <a:r>
              <a:rPr sz="1600" spc="-10" dirty="0">
                <a:latin typeface="Microsoft Sans Serif"/>
                <a:cs typeface="Microsoft Sans Serif"/>
              </a:rPr>
              <a:t>консультирование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родителей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(законных 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представителей)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</a:t>
            </a:r>
            <a:r>
              <a:rPr sz="1600" spc="-15" dirty="0">
                <a:latin typeface="Microsoft Sans Serif"/>
                <a:cs typeface="Microsoft Sans Serif"/>
              </a:rPr>
              <a:t> вопросам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их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взаимодействия</a:t>
            </a:r>
            <a:r>
              <a:rPr sz="1600" spc="-5" dirty="0">
                <a:latin typeface="Microsoft Sans Serif"/>
                <a:cs typeface="Microsoft Sans Serif"/>
              </a:rPr>
              <a:t> с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ребёнком,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преодоления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возникающих </a:t>
            </a:r>
            <a:r>
              <a:rPr sz="1600" spc="-15" dirty="0">
                <a:latin typeface="Microsoft Sans Serif"/>
                <a:cs typeface="Microsoft Sans Serif"/>
              </a:rPr>
              <a:t>проблем </a:t>
            </a:r>
            <a:r>
              <a:rPr sz="1600" spc="-5" dirty="0">
                <a:latin typeface="Microsoft Sans Serif"/>
                <a:cs typeface="Microsoft Sans Serif"/>
              </a:rPr>
              <a:t>воспитания и </a:t>
            </a:r>
            <a:r>
              <a:rPr sz="1600" spc="-10" dirty="0">
                <a:latin typeface="Microsoft Sans Serif"/>
                <a:cs typeface="Microsoft Sans Serif"/>
              </a:rPr>
              <a:t>обучения </a:t>
            </a:r>
            <a:r>
              <a:rPr sz="1600" spc="-5" dirty="0">
                <a:latin typeface="Microsoft Sans Serif"/>
                <a:cs typeface="Microsoft Sans Serif"/>
              </a:rPr>
              <a:t>детей, в </a:t>
            </a:r>
            <a:r>
              <a:rPr sz="1600" spc="-15" dirty="0">
                <a:latin typeface="Microsoft Sans Serif"/>
                <a:cs typeface="Microsoft Sans Serif"/>
              </a:rPr>
              <a:t>том </a:t>
            </a:r>
            <a:r>
              <a:rPr sz="1600" spc="-5" dirty="0">
                <a:latin typeface="Microsoft Sans Serif"/>
                <a:cs typeface="Microsoft Sans Serif"/>
              </a:rPr>
              <a:t>числе с </a:t>
            </a:r>
            <a:r>
              <a:rPr sz="1600" spc="-15" dirty="0">
                <a:latin typeface="Microsoft Sans Serif"/>
                <a:cs typeface="Microsoft Sans Serif"/>
              </a:rPr>
              <a:t>ОП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 условиях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семьи;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особенностей</a:t>
            </a:r>
            <a:r>
              <a:rPr sz="1600" spc="-5" dirty="0">
                <a:latin typeface="Microsoft Sans Serif"/>
                <a:cs typeface="Microsoft Sans Serif"/>
              </a:rPr>
              <a:t> поведения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взаимодействия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ребёнка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со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сверстниками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педагогом; возникающих </a:t>
            </a:r>
            <a:r>
              <a:rPr sz="1600" spc="-10" dirty="0">
                <a:latin typeface="Microsoft Sans Serif"/>
                <a:cs typeface="Microsoft Sans Serif"/>
              </a:rPr>
              <a:t>проблемных </a:t>
            </a:r>
            <a:r>
              <a:rPr sz="1600" spc="-5" dirty="0">
                <a:latin typeface="Microsoft Sans Serif"/>
                <a:cs typeface="Microsoft Sans Serif"/>
              </a:rPr>
              <a:t>ситуациях; </a:t>
            </a:r>
            <a:r>
              <a:rPr sz="1600" spc="-15" dirty="0">
                <a:latin typeface="Microsoft Sans Serif"/>
                <a:cs typeface="Microsoft Sans Serif"/>
              </a:rPr>
              <a:t>способам </a:t>
            </a:r>
            <a:r>
              <a:rPr sz="1600" spc="-10" dirty="0">
                <a:latin typeface="Microsoft Sans Serif"/>
                <a:cs typeface="Microsoft Sans Serif"/>
              </a:rPr>
              <a:t>воспитания </a:t>
            </a:r>
            <a:r>
              <a:rPr sz="1600" spc="-5" dirty="0">
                <a:latin typeface="Microsoft Sans Serif"/>
                <a:cs typeface="Microsoft Sans Serif"/>
              </a:rPr>
              <a:t>и построения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продуктивного взаимодействия </a:t>
            </a:r>
            <a:r>
              <a:rPr sz="1600" spc="-5" dirty="0">
                <a:latin typeface="Microsoft Sans Serif"/>
                <a:cs typeface="Microsoft Sans Serif"/>
              </a:rPr>
              <a:t>с </a:t>
            </a:r>
            <a:r>
              <a:rPr sz="1600" spc="-10" dirty="0">
                <a:latin typeface="Microsoft Sans Serif"/>
                <a:cs typeface="Microsoft Sans Serif"/>
              </a:rPr>
              <a:t>определенного </a:t>
            </a:r>
            <a:r>
              <a:rPr sz="1600" spc="-15" dirty="0">
                <a:latin typeface="Microsoft Sans Serif"/>
                <a:cs typeface="Microsoft Sans Serif"/>
              </a:rPr>
              <a:t>возраста; </a:t>
            </a:r>
            <a:r>
              <a:rPr sz="1600" spc="-10" dirty="0">
                <a:latin typeface="Microsoft Sans Serif"/>
                <a:cs typeface="Microsoft Sans Serif"/>
              </a:rPr>
              <a:t>способам </a:t>
            </a:r>
            <a:r>
              <a:rPr sz="1600" spc="-15" dirty="0">
                <a:latin typeface="Microsoft Sans Serif"/>
                <a:cs typeface="Microsoft Sans Serif"/>
              </a:rPr>
              <a:t>организации </a:t>
            </a:r>
            <a:r>
              <a:rPr sz="1600" spc="-5" dirty="0">
                <a:latin typeface="Microsoft Sans Serif"/>
                <a:cs typeface="Microsoft Sans Serif"/>
              </a:rPr>
              <a:t>и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участия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детских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деятельностях,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образовательном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процессе).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94419" y="5804915"/>
            <a:ext cx="867155" cy="88391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3596" y="2583637"/>
            <a:ext cx="75387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СПАСИБО</a:t>
            </a:r>
            <a:r>
              <a:rPr sz="4400" spc="-50" dirty="0"/>
              <a:t> </a:t>
            </a:r>
            <a:r>
              <a:rPr sz="4400" dirty="0"/>
              <a:t>ЗА</a:t>
            </a:r>
            <a:r>
              <a:rPr sz="4400" spc="-30" dirty="0"/>
              <a:t> </a:t>
            </a:r>
            <a:r>
              <a:rPr sz="4400" dirty="0"/>
              <a:t>ВНИМАНИЕ</a:t>
            </a:r>
            <a:r>
              <a:rPr sz="4400" spc="-65" dirty="0"/>
              <a:t> </a:t>
            </a:r>
            <a:r>
              <a:rPr sz="4400" dirty="0"/>
              <a:t>!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21395" y="4942332"/>
            <a:ext cx="1440179" cy="14660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611995" cy="6858000"/>
            <a:chOff x="0" y="0"/>
            <a:chExt cx="961199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7595" y="237743"/>
              <a:ext cx="9034272" cy="63916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52143" cy="685799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68802" y="455498"/>
            <a:ext cx="3984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Уважаемые</a:t>
            </a:r>
            <a:r>
              <a:rPr spc="-5" dirty="0"/>
              <a:t> </a:t>
            </a:r>
            <a:r>
              <a:rPr spc="-10" dirty="0"/>
              <a:t>родители!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39418" y="957453"/>
            <a:ext cx="8245475" cy="4634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Microsoft Sans Serif"/>
                <a:cs typeface="Microsoft Sans Serif"/>
              </a:rPr>
              <a:t>С </a:t>
            </a:r>
            <a:r>
              <a:rPr sz="2400" spc="-5" dirty="0">
                <a:latin typeface="Microsoft Sans Serif"/>
                <a:cs typeface="Microsoft Sans Serif"/>
              </a:rPr>
              <a:t>1 сентября 2023 </a:t>
            </a:r>
            <a:r>
              <a:rPr sz="2400" spc="-10" dirty="0">
                <a:latin typeface="Microsoft Sans Serif"/>
                <a:cs typeface="Microsoft Sans Serif"/>
              </a:rPr>
              <a:t>года </a:t>
            </a:r>
            <a:r>
              <a:rPr sz="2400" spc="-20" dirty="0">
                <a:latin typeface="Microsoft Sans Serif"/>
                <a:cs typeface="Microsoft Sans Serif"/>
              </a:rPr>
              <a:t>дошкольные </a:t>
            </a:r>
            <a:r>
              <a:rPr sz="2400" spc="-15" dirty="0">
                <a:latin typeface="Microsoft Sans Serif"/>
                <a:cs typeface="Microsoft Sans Serif"/>
              </a:rPr>
              <a:t>учреждения </a:t>
            </a:r>
            <a:r>
              <a:rPr sz="2400" spc="-5" dirty="0">
                <a:latin typeface="Microsoft Sans Serif"/>
                <a:cs typeface="Microsoft Sans Serif"/>
              </a:rPr>
              <a:t>начали 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работать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по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новой</a:t>
            </a:r>
            <a:r>
              <a:rPr sz="2400" spc="-5" dirty="0">
                <a:latin typeface="Microsoft Sans Serif"/>
                <a:cs typeface="Microsoft Sans Serif"/>
              </a:rPr>
              <a:t> федеральной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образовательной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программе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дошкольного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образования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55" dirty="0">
                <a:latin typeface="Microsoft Sans Serif"/>
                <a:cs typeface="Microsoft Sans Serif"/>
              </a:rPr>
              <a:t>(ФОП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60" dirty="0">
                <a:latin typeface="Microsoft Sans Serif"/>
                <a:cs typeface="Microsoft Sans Serif"/>
              </a:rPr>
              <a:t>ДО).</a:t>
            </a:r>
            <a:endParaRPr sz="24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575"/>
              </a:spcBef>
            </a:pPr>
            <a:r>
              <a:rPr sz="2400" spc="-55" dirty="0">
                <a:latin typeface="Microsoft Sans Serif"/>
                <a:cs typeface="Microsoft Sans Serif"/>
              </a:rPr>
              <a:t>ФЕДЕРАЛЬНАЯ</a:t>
            </a:r>
            <a:r>
              <a:rPr sz="2400" spc="1085" dirty="0">
                <a:latin typeface="Microsoft Sans Serif"/>
                <a:cs typeface="Microsoft Sans Serif"/>
              </a:rPr>
              <a:t>  </a:t>
            </a:r>
            <a:r>
              <a:rPr sz="2400" spc="-15" dirty="0">
                <a:latin typeface="Microsoft Sans Serif"/>
                <a:cs typeface="Microsoft Sans Serif"/>
              </a:rPr>
              <a:t>ОБРАЗОВАТЕЛЬНАЯ</a:t>
            </a:r>
            <a:r>
              <a:rPr sz="2400" spc="1070" dirty="0">
                <a:latin typeface="Microsoft Sans Serif"/>
                <a:cs typeface="Microsoft Sans Serif"/>
              </a:rPr>
              <a:t>  </a:t>
            </a:r>
            <a:r>
              <a:rPr sz="2400" spc="-10" dirty="0">
                <a:latin typeface="Microsoft Sans Serif"/>
                <a:cs typeface="Microsoft Sans Serif"/>
              </a:rPr>
              <a:t>ПРОГРАММА</a:t>
            </a:r>
            <a:endParaRPr sz="2400">
              <a:latin typeface="Microsoft Sans Serif"/>
              <a:cs typeface="Microsoft Sans Serif"/>
            </a:endParaRPr>
          </a:p>
          <a:p>
            <a:pPr marL="12700" marR="6985" algn="just">
              <a:lnSpc>
                <a:spcPct val="100000"/>
              </a:lnSpc>
            </a:pPr>
            <a:r>
              <a:rPr sz="2400" spc="-50" dirty="0">
                <a:latin typeface="Microsoft Sans Serif"/>
                <a:cs typeface="Microsoft Sans Serif"/>
              </a:rPr>
              <a:t>ДОШКОЛЬНОГО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ОБРАЗОВАНИЯ </a:t>
            </a:r>
            <a:r>
              <a:rPr sz="2400" spc="630" dirty="0">
                <a:latin typeface="Microsoft Sans Serif"/>
                <a:cs typeface="Microsoft Sans Serif"/>
              </a:rPr>
              <a:t>– </a:t>
            </a:r>
            <a:r>
              <a:rPr sz="2400" b="1" spc="-10" dirty="0">
                <a:solidFill>
                  <a:srgbClr val="6F2F9F"/>
                </a:solidFill>
                <a:latin typeface="Arial"/>
                <a:cs typeface="Arial"/>
              </a:rPr>
              <a:t>это </a:t>
            </a:r>
            <a:r>
              <a:rPr sz="2400" b="1" spc="-5" dirty="0">
                <a:solidFill>
                  <a:srgbClr val="6F2F9F"/>
                </a:solidFill>
                <a:latin typeface="Arial"/>
                <a:cs typeface="Arial"/>
              </a:rPr>
              <a:t>обязательный </a:t>
            </a: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 для</a:t>
            </a:r>
            <a:r>
              <a:rPr sz="2400" b="1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всех</a:t>
            </a:r>
            <a:r>
              <a:rPr sz="2400" b="1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F2F9F"/>
                </a:solidFill>
                <a:latin typeface="Arial"/>
                <a:cs typeface="Arial"/>
              </a:rPr>
              <a:t>детских</a:t>
            </a: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F2F9F"/>
                </a:solidFill>
                <a:latin typeface="Arial"/>
                <a:cs typeface="Arial"/>
              </a:rPr>
              <a:t>садов</a:t>
            </a: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F2F9F"/>
                </a:solidFill>
                <a:latin typeface="Arial"/>
                <a:cs typeface="Arial"/>
              </a:rPr>
              <a:t>документ,</a:t>
            </a:r>
            <a:r>
              <a:rPr sz="2400" b="1" spc="66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утвержден 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-45" dirty="0">
                <a:latin typeface="Microsoft Sans Serif"/>
                <a:cs typeface="Microsoft Sans Serif"/>
              </a:rPr>
              <a:t>Приказом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Минпросвещения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от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25.11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2022г.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175" dirty="0">
                <a:latin typeface="Microsoft Sans Serif"/>
                <a:cs typeface="Microsoft Sans Serif"/>
              </a:rPr>
              <a:t>№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1028.</a:t>
            </a:r>
            <a:endParaRPr sz="2400">
              <a:latin typeface="Microsoft Sans Serif"/>
              <a:cs typeface="Microsoft Sans Serif"/>
            </a:endParaRPr>
          </a:p>
          <a:p>
            <a:pPr marL="12700" marR="5715" algn="just">
              <a:lnSpc>
                <a:spcPct val="100000"/>
              </a:lnSpc>
              <a:spcBef>
                <a:spcPts val="580"/>
              </a:spcBef>
            </a:pPr>
            <a:r>
              <a:rPr sz="2400" spc="-80" dirty="0">
                <a:latin typeface="Microsoft Sans Serif"/>
                <a:cs typeface="Microsoft Sans Serif"/>
              </a:rPr>
              <a:t>ФОП </a:t>
            </a:r>
            <a:r>
              <a:rPr sz="2400" spc="-120" dirty="0">
                <a:latin typeface="Microsoft Sans Serif"/>
                <a:cs typeface="Microsoft Sans Serif"/>
              </a:rPr>
              <a:t>ДО</a:t>
            </a:r>
            <a:r>
              <a:rPr sz="2400" spc="-114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определяет единый </a:t>
            </a:r>
            <a:r>
              <a:rPr sz="2400" spc="10" dirty="0">
                <a:latin typeface="Microsoft Sans Serif"/>
                <a:cs typeface="Microsoft Sans Serif"/>
              </a:rPr>
              <a:t>для </a:t>
            </a:r>
            <a:r>
              <a:rPr sz="2400" spc="-5" dirty="0">
                <a:latin typeface="Microsoft Sans Serif"/>
                <a:cs typeface="Microsoft Sans Serif"/>
              </a:rPr>
              <a:t>всей страны </a:t>
            </a:r>
            <a:r>
              <a:rPr sz="2400" spc="-20" dirty="0">
                <a:latin typeface="Microsoft Sans Serif"/>
                <a:cs typeface="Microsoft Sans Serif"/>
              </a:rPr>
              <a:t>базовый </a:t>
            </a:r>
            <a:r>
              <a:rPr sz="2400" spc="-15" dirty="0">
                <a:latin typeface="Microsoft Sans Serif"/>
                <a:cs typeface="Microsoft Sans Serif"/>
              </a:rPr>
              <a:t> объем,</a:t>
            </a:r>
            <a:r>
              <a:rPr sz="2400" spc="-10" dirty="0">
                <a:latin typeface="Microsoft Sans Serif"/>
                <a:cs typeface="Microsoft Sans Serif"/>
              </a:rPr>
              <a:t> содержание,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планируемые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результаты 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дошкольного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образования.</a:t>
            </a:r>
            <a:endParaRPr sz="2400">
              <a:latin typeface="Microsoft Sans Serif"/>
              <a:cs typeface="Microsoft Sans Serif"/>
            </a:endParaRPr>
          </a:p>
          <a:p>
            <a:pPr marL="12700" marR="6985" algn="just">
              <a:lnSpc>
                <a:spcPct val="100000"/>
              </a:lnSpc>
              <a:spcBef>
                <a:spcPts val="580"/>
              </a:spcBef>
            </a:pPr>
            <a:r>
              <a:rPr sz="2400" spc="-10" dirty="0">
                <a:latin typeface="Microsoft Sans Serif"/>
                <a:cs typeface="Microsoft Sans Serif"/>
              </a:rPr>
              <a:t>Предусматривает интеграцию воспитания </a:t>
            </a:r>
            <a:r>
              <a:rPr sz="2400" spc="-5" dirty="0">
                <a:latin typeface="Microsoft Sans Serif"/>
                <a:cs typeface="Microsoft Sans Serif"/>
              </a:rPr>
              <a:t>и </a:t>
            </a:r>
            <a:r>
              <a:rPr sz="2400" spc="-15" dirty="0">
                <a:latin typeface="Microsoft Sans Serif"/>
                <a:cs typeface="Microsoft Sans Serif"/>
              </a:rPr>
              <a:t>обучения </a:t>
            </a:r>
            <a:r>
              <a:rPr sz="2400" dirty="0">
                <a:latin typeface="Microsoft Sans Serif"/>
                <a:cs typeface="Microsoft Sans Serif"/>
              </a:rPr>
              <a:t>в 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едином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образовательном</a:t>
            </a:r>
            <a:r>
              <a:rPr sz="2400" spc="5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процессе.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21395" y="5084064"/>
            <a:ext cx="1440179" cy="14676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611995" cy="6858000"/>
            <a:chOff x="0" y="0"/>
            <a:chExt cx="961199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7595" y="237743"/>
              <a:ext cx="9034272" cy="63916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52143" cy="685799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39418" y="457022"/>
            <a:ext cx="20878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01F00"/>
                </a:solidFill>
              </a:rPr>
              <a:t>Федеральная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1239418" y="823340"/>
            <a:ext cx="2061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401F00"/>
                </a:solidFill>
                <a:latin typeface="Arial"/>
                <a:cs typeface="Arial"/>
              </a:rPr>
              <a:t>дошкольного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94582" y="457022"/>
            <a:ext cx="30079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036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401F00"/>
                </a:solidFill>
                <a:latin typeface="Arial"/>
                <a:cs typeface="Arial"/>
              </a:rPr>
              <a:t>образовательная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606675" algn="l"/>
              </a:tabLst>
            </a:pPr>
            <a:r>
              <a:rPr sz="2400" b="1" spc="-5" dirty="0">
                <a:solidFill>
                  <a:srgbClr val="401F00"/>
                </a:solidFill>
                <a:latin typeface="Arial"/>
                <a:cs typeface="Arial"/>
              </a:rPr>
              <a:t>образования	</a:t>
            </a:r>
            <a:r>
              <a:rPr sz="2400" b="1" dirty="0">
                <a:solidFill>
                  <a:srgbClr val="401F00"/>
                </a:solidFill>
                <a:latin typeface="Arial"/>
                <a:cs typeface="Arial"/>
              </a:rPr>
              <a:t>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39418" y="1189101"/>
            <a:ext cx="2718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401F00"/>
                </a:solidFill>
                <a:latin typeface="Arial"/>
                <a:cs typeface="Arial"/>
              </a:rPr>
              <a:t>государственный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39418" y="1189101"/>
            <a:ext cx="60686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6682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401F00"/>
                </a:solidFill>
                <a:latin typeface="Arial"/>
                <a:cs typeface="Arial"/>
              </a:rPr>
              <a:t>стандарт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35860" algn="l"/>
                <a:tab pos="3756025" algn="l"/>
                <a:tab pos="5490210" algn="l"/>
              </a:tabLst>
            </a:pPr>
            <a:r>
              <a:rPr sz="2400" b="1" dirty="0">
                <a:solidFill>
                  <a:srgbClr val="401F00"/>
                </a:solidFill>
                <a:latin typeface="Arial"/>
                <a:cs typeface="Arial"/>
              </a:rPr>
              <a:t>обра</a:t>
            </a:r>
            <a:r>
              <a:rPr sz="2400" b="1" spc="-10" dirty="0">
                <a:solidFill>
                  <a:srgbClr val="401F00"/>
                </a:solidFill>
                <a:latin typeface="Arial"/>
                <a:cs typeface="Arial"/>
              </a:rPr>
              <a:t>з</a:t>
            </a:r>
            <a:r>
              <a:rPr sz="2400" b="1" dirty="0">
                <a:solidFill>
                  <a:srgbClr val="401F00"/>
                </a:solidFill>
                <a:latin typeface="Arial"/>
                <a:cs typeface="Arial"/>
              </a:rPr>
              <a:t>ования	</a:t>
            </a:r>
            <a:r>
              <a:rPr sz="2400" b="1" spc="5" dirty="0">
                <a:solidFill>
                  <a:srgbClr val="401F00"/>
                </a:solidFill>
                <a:latin typeface="Arial"/>
                <a:cs typeface="Arial"/>
              </a:rPr>
              <a:t>с</a:t>
            </a:r>
            <a:r>
              <a:rPr sz="2400" b="1" spc="-25" dirty="0">
                <a:solidFill>
                  <a:srgbClr val="401F00"/>
                </a:solidFill>
                <a:latin typeface="Arial"/>
                <a:cs typeface="Arial"/>
              </a:rPr>
              <a:t>т</a:t>
            </a:r>
            <a:r>
              <a:rPr sz="2400" b="1" spc="5" dirty="0">
                <a:solidFill>
                  <a:srgbClr val="401F00"/>
                </a:solidFill>
                <a:latin typeface="Arial"/>
                <a:cs typeface="Arial"/>
              </a:rPr>
              <a:t>а</a:t>
            </a:r>
            <a:r>
              <a:rPr sz="2400" b="1" spc="-5" dirty="0">
                <a:solidFill>
                  <a:srgbClr val="401F00"/>
                </a:solidFill>
                <a:latin typeface="Arial"/>
                <a:cs typeface="Arial"/>
              </a:rPr>
              <a:t>л</a:t>
            </a:r>
            <a:r>
              <a:rPr sz="2400" b="1" dirty="0">
                <a:solidFill>
                  <a:srgbClr val="401F00"/>
                </a:solidFill>
                <a:latin typeface="Arial"/>
                <a:cs typeface="Arial"/>
              </a:rPr>
              <a:t>и	осн</a:t>
            </a:r>
            <a:r>
              <a:rPr sz="2400" b="1" spc="-20" dirty="0">
                <a:solidFill>
                  <a:srgbClr val="401F00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401F00"/>
                </a:solidFill>
                <a:latin typeface="Arial"/>
                <a:cs typeface="Arial"/>
              </a:rPr>
              <a:t>вой	для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95133" y="457022"/>
            <a:ext cx="218757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2920" algn="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01F00"/>
                </a:solidFill>
                <a:latin typeface="Arial"/>
                <a:cs typeface="Arial"/>
              </a:rPr>
              <a:t>пр</a:t>
            </a:r>
            <a:r>
              <a:rPr sz="2400" b="1" spc="-20" dirty="0">
                <a:solidFill>
                  <a:srgbClr val="401F00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401F00"/>
                </a:solidFill>
                <a:latin typeface="Arial"/>
                <a:cs typeface="Arial"/>
              </a:rPr>
              <a:t>г</a:t>
            </a:r>
            <a:r>
              <a:rPr sz="2400" b="1" spc="-10" dirty="0">
                <a:solidFill>
                  <a:srgbClr val="401F00"/>
                </a:solidFill>
                <a:latin typeface="Arial"/>
                <a:cs typeface="Arial"/>
              </a:rPr>
              <a:t>р</a:t>
            </a:r>
            <a:r>
              <a:rPr sz="2400" b="1" spc="-5" dirty="0">
                <a:solidFill>
                  <a:srgbClr val="401F00"/>
                </a:solidFill>
                <a:latin typeface="Arial"/>
                <a:cs typeface="Arial"/>
              </a:rPr>
              <a:t>амма  </a:t>
            </a:r>
            <a:r>
              <a:rPr sz="2400" b="1" dirty="0">
                <a:solidFill>
                  <a:srgbClr val="401F00"/>
                </a:solidFill>
                <a:latin typeface="Arial"/>
                <a:cs typeface="Arial"/>
              </a:rPr>
              <a:t>Федер</a:t>
            </a:r>
            <a:r>
              <a:rPr sz="2400" b="1" spc="-10" dirty="0">
                <a:solidFill>
                  <a:srgbClr val="401F00"/>
                </a:solidFill>
                <a:latin typeface="Arial"/>
                <a:cs typeface="Arial"/>
              </a:rPr>
              <a:t>а</a:t>
            </a:r>
            <a:r>
              <a:rPr sz="2400" b="1" spc="-5" dirty="0">
                <a:solidFill>
                  <a:srgbClr val="401F00"/>
                </a:solidFill>
                <a:latin typeface="Arial"/>
                <a:cs typeface="Arial"/>
              </a:rPr>
              <a:t>льный  </a:t>
            </a:r>
            <a:r>
              <a:rPr sz="2400" b="1" spc="-10" dirty="0">
                <a:solidFill>
                  <a:srgbClr val="401F00"/>
                </a:solidFill>
                <a:latin typeface="Arial"/>
                <a:cs typeface="Arial"/>
              </a:rPr>
              <a:t>дошкольного </a:t>
            </a:r>
            <a:r>
              <a:rPr sz="2400" b="1" spc="-5" dirty="0">
                <a:solidFill>
                  <a:srgbClr val="401F00"/>
                </a:solidFill>
                <a:latin typeface="Arial"/>
                <a:cs typeface="Arial"/>
              </a:rPr>
              <a:t> разработки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39418" y="1920316"/>
            <a:ext cx="8244840" cy="3816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401F00"/>
                </a:solidFill>
                <a:latin typeface="Arial"/>
                <a:cs typeface="Arial"/>
              </a:rPr>
              <a:t>образовательной</a:t>
            </a:r>
            <a:r>
              <a:rPr sz="2400" b="1" spc="5" dirty="0">
                <a:solidFill>
                  <a:srgbClr val="401F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1F00"/>
                </a:solidFill>
                <a:latin typeface="Arial"/>
                <a:cs typeface="Arial"/>
              </a:rPr>
              <a:t>программы</a:t>
            </a:r>
            <a:r>
              <a:rPr sz="2400" b="1" spc="-40" dirty="0">
                <a:solidFill>
                  <a:srgbClr val="401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01F00"/>
                </a:solidFill>
                <a:latin typeface="Arial"/>
                <a:cs typeface="Arial"/>
              </a:rPr>
              <a:t>ДОО.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5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tabLst>
                <a:tab pos="2586990" algn="l"/>
                <a:tab pos="6365240" algn="l"/>
              </a:tabLst>
            </a:pPr>
            <a:r>
              <a:rPr sz="2800" b="1" dirty="0">
                <a:solidFill>
                  <a:srgbClr val="6F2F9F"/>
                </a:solidFill>
                <a:latin typeface="Arial"/>
                <a:cs typeface="Arial"/>
              </a:rPr>
              <a:t>Цель</a:t>
            </a:r>
            <a:r>
              <a:rPr sz="2800" b="1" spc="5" dirty="0">
                <a:solidFill>
                  <a:srgbClr val="6F2F9F"/>
                </a:solidFill>
                <a:latin typeface="Arial"/>
                <a:cs typeface="Arial"/>
              </a:rPr>
              <a:t> образовательной</a:t>
            </a:r>
            <a:r>
              <a:rPr sz="2800" b="1" spc="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6F2F9F"/>
                </a:solidFill>
                <a:latin typeface="Arial"/>
                <a:cs typeface="Arial"/>
              </a:rPr>
              <a:t>программы</a:t>
            </a:r>
            <a:r>
              <a:rPr sz="2800" b="1" spc="5" dirty="0">
                <a:solidFill>
                  <a:srgbClr val="6F2F9F"/>
                </a:solidFill>
                <a:latin typeface="Arial"/>
                <a:cs typeface="Arial"/>
              </a:rPr>
              <a:t> ДОО </a:t>
            </a:r>
            <a:r>
              <a:rPr sz="2800" b="1" spc="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latin typeface="Arial"/>
                <a:cs typeface="Arial"/>
              </a:rPr>
              <a:t>разностороннее развитие ребёнка </a:t>
            </a:r>
            <a:r>
              <a:rPr sz="2800" b="1" spc="-5" dirty="0">
                <a:latin typeface="Arial"/>
                <a:cs typeface="Arial"/>
              </a:rPr>
              <a:t>в </a:t>
            </a:r>
            <a:r>
              <a:rPr sz="2800" b="1" dirty="0">
                <a:latin typeface="Arial"/>
                <a:cs typeface="Arial"/>
              </a:rPr>
              <a:t>период </a:t>
            </a:r>
            <a:r>
              <a:rPr sz="2800" b="1" spc="5" dirty="0">
                <a:latin typeface="Arial"/>
                <a:cs typeface="Arial"/>
              </a:rPr>
              <a:t> дошкольного </a:t>
            </a:r>
            <a:r>
              <a:rPr sz="2800" b="1" dirty="0">
                <a:latin typeface="Arial"/>
                <a:cs typeface="Arial"/>
              </a:rPr>
              <a:t>детства </a:t>
            </a:r>
            <a:r>
              <a:rPr sz="2800" b="1" spc="-5" dirty="0">
                <a:latin typeface="Arial"/>
                <a:cs typeface="Arial"/>
              </a:rPr>
              <a:t>с </a:t>
            </a:r>
            <a:r>
              <a:rPr sz="2800" b="1" dirty="0">
                <a:latin typeface="Arial"/>
                <a:cs typeface="Arial"/>
              </a:rPr>
              <a:t>учётом </a:t>
            </a:r>
            <a:r>
              <a:rPr sz="2800" b="1" spc="5" dirty="0">
                <a:latin typeface="Arial"/>
                <a:cs typeface="Arial"/>
              </a:rPr>
              <a:t>возрастных </a:t>
            </a:r>
            <a:r>
              <a:rPr sz="2800" b="1" spc="-5" dirty="0">
                <a:latin typeface="Arial"/>
                <a:cs typeface="Arial"/>
              </a:rPr>
              <a:t>и </a:t>
            </a:r>
            <a:r>
              <a:rPr sz="2800" b="1" dirty="0">
                <a:latin typeface="Arial"/>
                <a:cs typeface="Arial"/>
              </a:rPr>
              <a:t> индивидуальных</a:t>
            </a:r>
            <a:r>
              <a:rPr sz="2800" b="1" spc="5" dirty="0">
                <a:latin typeface="Arial"/>
                <a:cs typeface="Arial"/>
              </a:rPr>
              <a:t> особенностей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5" dirty="0">
                <a:latin typeface="Arial"/>
                <a:cs typeface="Arial"/>
              </a:rPr>
              <a:t>на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основе </a:t>
            </a:r>
            <a:r>
              <a:rPr sz="2800" b="1" spc="-765" dirty="0">
                <a:latin typeface="Arial"/>
                <a:cs typeface="Arial"/>
              </a:rPr>
              <a:t> </a:t>
            </a:r>
            <a:r>
              <a:rPr sz="2800" b="1" spc="15" dirty="0">
                <a:latin typeface="Arial"/>
                <a:cs typeface="Arial"/>
              </a:rPr>
              <a:t>д</a:t>
            </a:r>
            <a:r>
              <a:rPr sz="2800" b="1" spc="-10" dirty="0">
                <a:latin typeface="Arial"/>
                <a:cs typeface="Arial"/>
              </a:rPr>
              <a:t>у</a:t>
            </a:r>
            <a:r>
              <a:rPr sz="2800" b="1" dirty="0">
                <a:latin typeface="Arial"/>
                <a:cs typeface="Arial"/>
              </a:rPr>
              <a:t>х</a:t>
            </a:r>
            <a:r>
              <a:rPr sz="2800" b="1" spc="10" dirty="0">
                <a:latin typeface="Arial"/>
                <a:cs typeface="Arial"/>
              </a:rPr>
              <a:t>о</a:t>
            </a:r>
            <a:r>
              <a:rPr sz="2800" b="1" dirty="0">
                <a:latin typeface="Arial"/>
                <a:cs typeface="Arial"/>
              </a:rPr>
              <a:t>в</a:t>
            </a:r>
            <a:r>
              <a:rPr sz="2800" b="1" spc="5" dirty="0">
                <a:latin typeface="Arial"/>
                <a:cs typeface="Arial"/>
              </a:rPr>
              <a:t>н</a:t>
            </a:r>
            <a:r>
              <a:rPr sz="2800" b="1" spc="-5" dirty="0">
                <a:latin typeface="Arial"/>
                <a:cs typeface="Arial"/>
              </a:rPr>
              <a:t>о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5" dirty="0">
                <a:latin typeface="Arial"/>
                <a:cs typeface="Arial"/>
              </a:rPr>
              <a:t>-н</a:t>
            </a:r>
            <a:r>
              <a:rPr sz="2800" b="1" spc="5" dirty="0">
                <a:latin typeface="Arial"/>
                <a:cs typeface="Arial"/>
              </a:rPr>
              <a:t>р</a:t>
            </a:r>
            <a:r>
              <a:rPr sz="2800" b="1" spc="10" dirty="0">
                <a:latin typeface="Arial"/>
                <a:cs typeface="Arial"/>
              </a:rPr>
              <a:t>а</a:t>
            </a:r>
            <a:r>
              <a:rPr sz="2800" b="1" dirty="0">
                <a:latin typeface="Arial"/>
                <a:cs typeface="Arial"/>
              </a:rPr>
              <a:t>в</a:t>
            </a:r>
            <a:r>
              <a:rPr sz="2800" b="1" spc="45" dirty="0">
                <a:latin typeface="Arial"/>
                <a:cs typeface="Arial"/>
              </a:rPr>
              <a:t>с</a:t>
            </a:r>
            <a:r>
              <a:rPr sz="2800" b="1" spc="-30" dirty="0">
                <a:latin typeface="Arial"/>
                <a:cs typeface="Arial"/>
              </a:rPr>
              <a:t>т</a:t>
            </a:r>
            <a:r>
              <a:rPr sz="2800" b="1" spc="15" dirty="0">
                <a:latin typeface="Arial"/>
                <a:cs typeface="Arial"/>
              </a:rPr>
              <a:t>в</a:t>
            </a:r>
            <a:r>
              <a:rPr sz="2800" b="1" spc="20" dirty="0">
                <a:latin typeface="Arial"/>
                <a:cs typeface="Arial"/>
              </a:rPr>
              <a:t>е</a:t>
            </a:r>
            <a:r>
              <a:rPr sz="2800" b="1" spc="5" dirty="0">
                <a:latin typeface="Arial"/>
                <a:cs typeface="Arial"/>
              </a:rPr>
              <a:t>нны</a:t>
            </a:r>
            <a:r>
              <a:rPr sz="2800" b="1" spc="-5" dirty="0">
                <a:latin typeface="Arial"/>
                <a:cs typeface="Arial"/>
              </a:rPr>
              <a:t>х</a:t>
            </a:r>
            <a:r>
              <a:rPr sz="2800" b="1" dirty="0">
                <a:latin typeface="Arial"/>
                <a:cs typeface="Arial"/>
              </a:rPr>
              <a:t>	ц</a:t>
            </a:r>
            <a:r>
              <a:rPr sz="2800" b="1" spc="5" dirty="0">
                <a:latin typeface="Arial"/>
                <a:cs typeface="Arial"/>
              </a:rPr>
              <a:t>енн</a:t>
            </a:r>
            <a:r>
              <a:rPr sz="2800" b="1" spc="-5" dirty="0">
                <a:latin typeface="Arial"/>
                <a:cs typeface="Arial"/>
              </a:rPr>
              <a:t>о</a:t>
            </a:r>
            <a:r>
              <a:rPr sz="2800" b="1" spc="40" dirty="0">
                <a:latin typeface="Arial"/>
                <a:cs typeface="Arial"/>
              </a:rPr>
              <a:t>с</a:t>
            </a:r>
            <a:r>
              <a:rPr sz="2800" b="1" spc="-30" dirty="0">
                <a:latin typeface="Arial"/>
                <a:cs typeface="Arial"/>
              </a:rPr>
              <a:t>т</a:t>
            </a:r>
            <a:r>
              <a:rPr sz="2800" b="1" spc="20" dirty="0">
                <a:latin typeface="Arial"/>
                <a:cs typeface="Arial"/>
              </a:rPr>
              <a:t>е</a:t>
            </a:r>
            <a:r>
              <a:rPr sz="2800" b="1" spc="-5" dirty="0">
                <a:latin typeface="Arial"/>
                <a:cs typeface="Arial"/>
              </a:rPr>
              <a:t>й  </a:t>
            </a:r>
            <a:r>
              <a:rPr sz="2800" b="1" spc="5" dirty="0">
                <a:latin typeface="Arial"/>
                <a:cs typeface="Arial"/>
              </a:rPr>
              <a:t>российского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народа,</a:t>
            </a:r>
            <a:r>
              <a:rPr sz="2800" b="1" spc="5" dirty="0">
                <a:latin typeface="Arial"/>
                <a:cs typeface="Arial"/>
              </a:rPr>
              <a:t> исторических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и </a:t>
            </a:r>
            <a:r>
              <a:rPr sz="2800" b="1" dirty="0">
                <a:latin typeface="Arial"/>
                <a:cs typeface="Arial"/>
              </a:rPr>
              <a:t> национально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-культурных</a:t>
            </a:r>
            <a:r>
              <a:rPr sz="2800" b="1" spc="10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традиций.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55280" y="5157215"/>
            <a:ext cx="1367027" cy="13944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611995" cy="6858000"/>
            <a:chOff x="0" y="0"/>
            <a:chExt cx="961199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7595" y="237743"/>
              <a:ext cx="9034272" cy="63916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52143" cy="685799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71168" y="236346"/>
            <a:ext cx="55670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Задачи</a:t>
            </a:r>
            <a:r>
              <a:rPr sz="4400" spc="-105" dirty="0"/>
              <a:t> </a:t>
            </a:r>
            <a:r>
              <a:rPr sz="4400" dirty="0"/>
              <a:t>программы: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1071168" y="935228"/>
            <a:ext cx="8341359" cy="282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6350" indent="-342900" algn="just">
              <a:lnSpc>
                <a:spcPct val="100000"/>
              </a:lnSpc>
              <a:spcBef>
                <a:spcPts val="100"/>
              </a:spcBef>
              <a:buClr>
                <a:srgbClr val="CE9963"/>
              </a:buClr>
              <a:buSzPct val="88888"/>
              <a:buFont typeface="Wingdings"/>
              <a:buChar char=""/>
              <a:tabLst>
                <a:tab pos="35560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Обеспечение</a:t>
            </a:r>
            <a:r>
              <a:rPr sz="1800" spc="-5" dirty="0">
                <a:latin typeface="Microsoft Sans Serif"/>
                <a:cs typeface="Microsoft Sans Serif"/>
              </a:rPr>
              <a:t> единых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для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Российской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Федерации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содержания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90" dirty="0">
                <a:latin typeface="Microsoft Sans Serif"/>
                <a:cs typeface="Microsoft Sans Serif"/>
              </a:rPr>
              <a:t>ДО</a:t>
            </a:r>
            <a:r>
              <a:rPr sz="1800" spc="-8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 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планируемых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результатов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освоения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образовательной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программы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60" dirty="0">
                <a:latin typeface="Microsoft Sans Serif"/>
                <a:cs typeface="Microsoft Sans Serif"/>
              </a:rPr>
              <a:t>ДО;</a:t>
            </a:r>
            <a:endParaRPr sz="1800">
              <a:latin typeface="Microsoft Sans Serif"/>
              <a:cs typeface="Microsoft Sans Serif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430"/>
              </a:spcBef>
              <a:buClr>
                <a:srgbClr val="CE9963"/>
              </a:buClr>
              <a:buSzPct val="88888"/>
              <a:buFont typeface="Wingdings"/>
              <a:buChar char=""/>
              <a:tabLst>
                <a:tab pos="355600" algn="l"/>
              </a:tabLst>
            </a:pPr>
            <a:r>
              <a:rPr sz="1800" spc="-5" dirty="0">
                <a:latin typeface="Microsoft Sans Serif"/>
                <a:cs typeface="Microsoft Sans Serif"/>
              </a:rPr>
              <a:t>Приобщение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детей</a:t>
            </a:r>
            <a:r>
              <a:rPr sz="1800" dirty="0">
                <a:latin typeface="Microsoft Sans Serif"/>
                <a:cs typeface="Microsoft Sans Serif"/>
              </a:rPr>
              <a:t> (в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соответствии</a:t>
            </a:r>
            <a:r>
              <a:rPr sz="1800" dirty="0">
                <a:latin typeface="Microsoft Sans Serif"/>
                <a:cs typeface="Microsoft Sans Serif"/>
              </a:rPr>
              <a:t> с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возрастными</a:t>
            </a:r>
            <a:r>
              <a:rPr sz="1800" spc="-10" dirty="0">
                <a:latin typeface="Microsoft Sans Serif"/>
                <a:cs typeface="Microsoft Sans Serif"/>
              </a:rPr>
              <a:t> особенностями)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14" dirty="0">
                <a:latin typeface="Microsoft Sans Serif"/>
                <a:cs typeface="Microsoft Sans Serif"/>
              </a:rPr>
              <a:t>к </a:t>
            </a:r>
            <a:r>
              <a:rPr sz="1800" spc="-1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базовым </a:t>
            </a:r>
            <a:r>
              <a:rPr sz="1800" spc="-10" dirty="0">
                <a:latin typeface="Microsoft Sans Serif"/>
                <a:cs typeface="Microsoft Sans Serif"/>
              </a:rPr>
              <a:t>ценностям </a:t>
            </a:r>
            <a:r>
              <a:rPr sz="1800" spc="-20" dirty="0">
                <a:latin typeface="Microsoft Sans Serif"/>
                <a:cs typeface="Microsoft Sans Serif"/>
              </a:rPr>
              <a:t>российского </a:t>
            </a:r>
            <a:r>
              <a:rPr sz="1800" spc="-5" dirty="0">
                <a:latin typeface="Microsoft Sans Serif"/>
                <a:cs typeface="Microsoft Sans Serif"/>
              </a:rPr>
              <a:t>народа </a:t>
            </a:r>
            <a:r>
              <a:rPr sz="1800" spc="470" dirty="0">
                <a:latin typeface="Microsoft Sans Serif"/>
                <a:cs typeface="Microsoft Sans Serif"/>
              </a:rPr>
              <a:t>– </a:t>
            </a:r>
            <a:r>
              <a:rPr sz="1800" spc="-30" dirty="0">
                <a:latin typeface="Microsoft Sans Serif"/>
                <a:cs typeface="Microsoft Sans Serif"/>
              </a:rPr>
              <a:t>жизнь,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достоинство, </a:t>
            </a:r>
            <a:r>
              <a:rPr sz="1800" spc="-10" dirty="0">
                <a:latin typeface="Microsoft Sans Serif"/>
                <a:cs typeface="Microsoft Sans Serif"/>
              </a:rPr>
              <a:t>права </a:t>
            </a:r>
            <a:r>
              <a:rPr sz="1800" spc="-5" dirty="0">
                <a:latin typeface="Microsoft Sans Serif"/>
                <a:cs typeface="Microsoft Sans Serif"/>
              </a:rPr>
              <a:t>и </a:t>
            </a:r>
            <a:r>
              <a:rPr sz="1800" dirty="0">
                <a:latin typeface="Microsoft Sans Serif"/>
                <a:cs typeface="Microsoft Sans Serif"/>
              </a:rPr>
              <a:t> свободы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человека,</a:t>
            </a:r>
            <a:r>
              <a:rPr sz="1800" spc="-15" dirty="0">
                <a:latin typeface="Microsoft Sans Serif"/>
                <a:cs typeface="Microsoft Sans Serif"/>
              </a:rPr>
              <a:t> патриотизм,</a:t>
            </a:r>
            <a:r>
              <a:rPr sz="1800" spc="-10" dirty="0">
                <a:latin typeface="Microsoft Sans Serif"/>
                <a:cs typeface="Microsoft Sans Serif"/>
              </a:rPr>
              <a:t> гражданственность,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высокие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нравственные</a:t>
            </a:r>
            <a:r>
              <a:rPr sz="1800" dirty="0">
                <a:latin typeface="Microsoft Sans Serif"/>
                <a:cs typeface="Microsoft Sans Serif"/>
              </a:rPr>
              <a:t> идеалы,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крепкая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семья,</a:t>
            </a:r>
            <a:r>
              <a:rPr sz="1800" spc="-10" dirty="0">
                <a:latin typeface="Microsoft Sans Serif"/>
                <a:cs typeface="Microsoft Sans Serif"/>
              </a:rPr>
              <a:t> созидательный</a:t>
            </a:r>
            <a:r>
              <a:rPr sz="1800" spc="-5" dirty="0">
                <a:latin typeface="Microsoft Sans Serif"/>
                <a:cs typeface="Microsoft Sans Serif"/>
              </a:rPr>
              <a:t> труд,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приоритет 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духовного</a:t>
            </a:r>
            <a:r>
              <a:rPr sz="1800" spc="-5" dirty="0">
                <a:latin typeface="Microsoft Sans Serif"/>
                <a:cs typeface="Microsoft Sans Serif"/>
              </a:rPr>
              <a:t> над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материальным,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гуманизм,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милосердие,</a:t>
            </a:r>
            <a:r>
              <a:rPr sz="1800" spc="-5" dirty="0">
                <a:latin typeface="Microsoft Sans Serif"/>
                <a:cs typeface="Microsoft Sans Serif"/>
              </a:rPr>
              <a:t> справедливость, 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коллективизм, </a:t>
            </a:r>
            <a:r>
              <a:rPr sz="1800" spc="-25" dirty="0">
                <a:latin typeface="Microsoft Sans Serif"/>
                <a:cs typeface="Microsoft Sans Serif"/>
              </a:rPr>
              <a:t>взаимопомощь </a:t>
            </a:r>
            <a:r>
              <a:rPr sz="1800" spc="-5" dirty="0">
                <a:latin typeface="Microsoft Sans Serif"/>
                <a:cs typeface="Microsoft Sans Serif"/>
              </a:rPr>
              <a:t>и </a:t>
            </a:r>
            <a:r>
              <a:rPr sz="1800" spc="-20" dirty="0">
                <a:latin typeface="Microsoft Sans Serif"/>
                <a:cs typeface="Microsoft Sans Serif"/>
              </a:rPr>
              <a:t>взаимоуважение, </a:t>
            </a:r>
            <a:r>
              <a:rPr sz="1800" spc="-15" dirty="0">
                <a:latin typeface="Microsoft Sans Serif"/>
                <a:cs typeface="Microsoft Sans Serif"/>
              </a:rPr>
              <a:t>историческая память </a:t>
            </a:r>
            <a:r>
              <a:rPr sz="1800" spc="-5" dirty="0">
                <a:latin typeface="Microsoft Sans Serif"/>
                <a:cs typeface="Microsoft Sans Serif"/>
              </a:rPr>
              <a:t>и 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преемственность </a:t>
            </a:r>
            <a:r>
              <a:rPr sz="1800" spc="-20" dirty="0">
                <a:latin typeface="Microsoft Sans Serif"/>
                <a:cs typeface="Microsoft Sans Serif"/>
              </a:rPr>
              <a:t>поколений, </a:t>
            </a:r>
            <a:r>
              <a:rPr sz="1800" spc="-5" dirty="0">
                <a:latin typeface="Microsoft Sans Serif"/>
                <a:cs typeface="Microsoft Sans Serif"/>
              </a:rPr>
              <a:t>единство </a:t>
            </a:r>
            <a:r>
              <a:rPr sz="1800" spc="-10" dirty="0">
                <a:latin typeface="Microsoft Sans Serif"/>
                <a:cs typeface="Microsoft Sans Serif"/>
              </a:rPr>
              <a:t>народов </a:t>
            </a:r>
            <a:r>
              <a:rPr sz="1800" spc="-5" dirty="0">
                <a:latin typeface="Microsoft Sans Serif"/>
                <a:cs typeface="Microsoft Sans Serif"/>
              </a:rPr>
              <a:t>России; </a:t>
            </a:r>
            <a:r>
              <a:rPr sz="1800" spc="-15" dirty="0">
                <a:latin typeface="Microsoft Sans Serif"/>
                <a:cs typeface="Microsoft Sans Serif"/>
              </a:rPr>
              <a:t>создание </a:t>
            </a:r>
            <a:r>
              <a:rPr sz="1800" spc="-5" dirty="0">
                <a:latin typeface="Microsoft Sans Serif"/>
                <a:cs typeface="Microsoft Sans Serif"/>
              </a:rPr>
              <a:t>условий 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для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формирования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ценностного</a:t>
            </a:r>
            <a:r>
              <a:rPr sz="1800" spc="27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отношения</a:t>
            </a:r>
            <a:r>
              <a:rPr sz="1800" spc="290" dirty="0">
                <a:latin typeface="Microsoft Sans Serif"/>
                <a:cs typeface="Microsoft Sans Serif"/>
              </a:rPr>
              <a:t> </a:t>
            </a:r>
            <a:r>
              <a:rPr sz="1800" spc="-114" dirty="0">
                <a:latin typeface="Microsoft Sans Serif"/>
                <a:cs typeface="Microsoft Sans Serif"/>
              </a:rPr>
              <a:t>к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окружающему</a:t>
            </a:r>
            <a:r>
              <a:rPr sz="1800" spc="3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миру,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87167" y="3733622"/>
            <a:ext cx="64255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0585" algn="l"/>
                <a:tab pos="2066925" algn="l"/>
                <a:tab pos="2406650" algn="l"/>
                <a:tab pos="3672204" algn="l"/>
                <a:tab pos="4138295" algn="l"/>
                <a:tab pos="509397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опыта	</a:t>
            </a:r>
            <a:r>
              <a:rPr sz="1800" spc="-5" dirty="0">
                <a:latin typeface="Microsoft Sans Serif"/>
                <a:cs typeface="Microsoft Sans Serif"/>
              </a:rPr>
              <a:t>действий	</a:t>
            </a:r>
            <a:r>
              <a:rPr sz="1800" dirty="0">
                <a:latin typeface="Microsoft Sans Serif"/>
                <a:cs typeface="Microsoft Sans Serif"/>
              </a:rPr>
              <a:t>и	</a:t>
            </a:r>
            <a:r>
              <a:rPr sz="1800" spc="-25" dirty="0">
                <a:latin typeface="Microsoft Sans Serif"/>
                <a:cs typeface="Microsoft Sans Serif"/>
              </a:rPr>
              <a:t>поступков	</a:t>
            </a:r>
            <a:r>
              <a:rPr sz="1800" dirty="0">
                <a:latin typeface="Microsoft Sans Serif"/>
                <a:cs typeface="Microsoft Sans Serif"/>
              </a:rPr>
              <a:t>на	</a:t>
            </a:r>
            <a:r>
              <a:rPr sz="1800" spc="-5" dirty="0">
                <a:latin typeface="Microsoft Sans Serif"/>
                <a:cs typeface="Microsoft Sans Serif"/>
              </a:rPr>
              <a:t>основе	осмысления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82239" y="4337684"/>
            <a:ext cx="2093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Microsoft Sans Serif"/>
                <a:cs typeface="Microsoft Sans Serif"/>
              </a:rPr>
              <a:t>(структурирование)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1168" y="3733622"/>
            <a:ext cx="1837055" cy="1178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Microsoft Sans Serif"/>
                <a:cs typeface="Microsoft Sans Serif"/>
              </a:rPr>
              <a:t>становления</a:t>
            </a:r>
            <a:endParaRPr sz="1800">
              <a:latin typeface="Microsoft Sans Serif"/>
              <a:cs typeface="Microsoft Sans Serif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Microsoft Sans Serif"/>
                <a:cs typeface="Microsoft Sans Serif"/>
              </a:rPr>
              <a:t>ценностей;</a:t>
            </a:r>
            <a:endParaRPr sz="1800">
              <a:latin typeface="Microsoft Sans Serif"/>
              <a:cs typeface="Microsoft Sans Serif"/>
            </a:endParaRPr>
          </a:p>
          <a:p>
            <a:pPr marL="354965" marR="5080" indent="-342900">
              <a:lnSpc>
                <a:spcPct val="100000"/>
              </a:lnSpc>
              <a:spcBef>
                <a:spcPts val="430"/>
              </a:spcBef>
              <a:buClr>
                <a:srgbClr val="CE9963"/>
              </a:buClr>
              <a:buSzPct val="88888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spc="-5" dirty="0">
                <a:latin typeface="Microsoft Sans Serif"/>
                <a:cs typeface="Microsoft Sans Serif"/>
              </a:rPr>
              <a:t>Построение </a:t>
            </a:r>
            <a:r>
              <a:rPr sz="1800" dirty="0">
                <a:latin typeface="Microsoft Sans Serif"/>
                <a:cs typeface="Microsoft Sans Serif"/>
              </a:rPr>
              <a:t> д</a:t>
            </a:r>
            <a:r>
              <a:rPr sz="1800" spc="-10" dirty="0">
                <a:latin typeface="Microsoft Sans Serif"/>
                <a:cs typeface="Microsoft Sans Serif"/>
              </a:rPr>
              <a:t>е</a:t>
            </a:r>
            <a:r>
              <a:rPr sz="1800" spc="-15" dirty="0">
                <a:latin typeface="Microsoft Sans Serif"/>
                <a:cs typeface="Microsoft Sans Serif"/>
              </a:rPr>
              <a:t>я</a:t>
            </a:r>
            <a:r>
              <a:rPr sz="1800" spc="5" dirty="0">
                <a:latin typeface="Microsoft Sans Serif"/>
                <a:cs typeface="Microsoft Sans Serif"/>
              </a:rPr>
              <a:t>тел</a:t>
            </a:r>
            <a:r>
              <a:rPr sz="1800" spc="-5" dirty="0">
                <a:latin typeface="Microsoft Sans Serif"/>
                <a:cs typeface="Microsoft Sans Serif"/>
              </a:rPr>
              <a:t>ьности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76142" y="4337684"/>
            <a:ext cx="41471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8381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Microsoft Sans Serif"/>
                <a:cs typeface="Microsoft Sans Serif"/>
              </a:rPr>
              <a:t>содержания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tabLst>
                <a:tab pos="558165" algn="l"/>
                <a:tab pos="1597660" algn="l"/>
                <a:tab pos="2479675" algn="l"/>
                <a:tab pos="4005579" algn="l"/>
              </a:tabLst>
            </a:pPr>
            <a:r>
              <a:rPr sz="1800" spc="-5" dirty="0">
                <a:latin typeface="Microsoft Sans Serif"/>
                <a:cs typeface="Microsoft Sans Serif"/>
              </a:rPr>
              <a:t>на	</a:t>
            </a:r>
            <a:r>
              <a:rPr sz="1800" spc="-10" dirty="0">
                <a:latin typeface="Microsoft Sans Serif"/>
                <a:cs typeface="Microsoft Sans Serif"/>
              </a:rPr>
              <a:t>осно</a:t>
            </a:r>
            <a:r>
              <a:rPr sz="1800" spc="10" dirty="0">
                <a:latin typeface="Microsoft Sans Serif"/>
                <a:cs typeface="Microsoft Sans Serif"/>
              </a:rPr>
              <a:t>в</a:t>
            </a:r>
            <a:r>
              <a:rPr sz="1800" dirty="0">
                <a:latin typeface="Microsoft Sans Serif"/>
                <a:cs typeface="Microsoft Sans Serif"/>
              </a:rPr>
              <a:t>е	</a:t>
            </a:r>
            <a:r>
              <a:rPr sz="1800" spc="-25" dirty="0">
                <a:latin typeface="Microsoft Sans Serif"/>
                <a:cs typeface="Microsoft Sans Serif"/>
              </a:rPr>
              <a:t>у</a:t>
            </a:r>
            <a:r>
              <a:rPr sz="1800" spc="-20" dirty="0">
                <a:latin typeface="Microsoft Sans Serif"/>
                <a:cs typeface="Microsoft Sans Serif"/>
              </a:rPr>
              <a:t>ч</a:t>
            </a:r>
            <a:r>
              <a:rPr sz="1800" spc="-5" dirty="0">
                <a:latin typeface="Microsoft Sans Serif"/>
                <a:cs typeface="Microsoft Sans Serif"/>
              </a:rPr>
              <a:t>ёт</a:t>
            </a:r>
            <a:r>
              <a:rPr sz="1800" dirty="0">
                <a:latin typeface="Microsoft Sans Serif"/>
                <a:cs typeface="Microsoft Sans Serif"/>
              </a:rPr>
              <a:t>а	</a:t>
            </a:r>
            <a:r>
              <a:rPr sz="1800" spc="-5" dirty="0">
                <a:latin typeface="Microsoft Sans Serif"/>
                <a:cs typeface="Microsoft Sans Serif"/>
              </a:rPr>
              <a:t>в</a:t>
            </a:r>
            <a:r>
              <a:rPr sz="1800" spc="5" dirty="0">
                <a:latin typeface="Microsoft Sans Serif"/>
                <a:cs typeface="Microsoft Sans Serif"/>
              </a:rPr>
              <a:t>о</a:t>
            </a:r>
            <a:r>
              <a:rPr sz="1800" spc="-30" dirty="0">
                <a:latin typeface="Microsoft Sans Serif"/>
                <a:cs typeface="Microsoft Sans Serif"/>
              </a:rPr>
              <a:t>зр</a:t>
            </a:r>
            <a:r>
              <a:rPr sz="1800" spc="-40" dirty="0">
                <a:latin typeface="Microsoft Sans Serif"/>
                <a:cs typeface="Microsoft Sans Serif"/>
              </a:rPr>
              <a:t>а</a:t>
            </a:r>
            <a:r>
              <a:rPr sz="1800" spc="-5" dirty="0">
                <a:latin typeface="Microsoft Sans Serif"/>
                <a:cs typeface="Microsoft Sans Serif"/>
              </a:rPr>
              <a:t>стн</a:t>
            </a:r>
            <a:r>
              <a:rPr sz="1800" spc="10" dirty="0">
                <a:latin typeface="Microsoft Sans Serif"/>
                <a:cs typeface="Microsoft Sans Serif"/>
              </a:rPr>
              <a:t>ы</a:t>
            </a:r>
            <a:r>
              <a:rPr sz="1800" dirty="0">
                <a:latin typeface="Microsoft Sans Serif"/>
                <a:cs typeface="Microsoft Sans Serif"/>
              </a:rPr>
              <a:t>х	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29321" y="4337684"/>
            <a:ext cx="1882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025" marR="5080" indent="-6096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Microsoft Sans Serif"/>
                <a:cs typeface="Microsoft Sans Serif"/>
              </a:rPr>
              <a:t>об</a:t>
            </a:r>
            <a:r>
              <a:rPr sz="1800" spc="-15" dirty="0">
                <a:latin typeface="Microsoft Sans Serif"/>
                <a:cs typeface="Microsoft Sans Serif"/>
              </a:rPr>
              <a:t>р</a:t>
            </a:r>
            <a:r>
              <a:rPr sz="1800" spc="-30" dirty="0">
                <a:latin typeface="Microsoft Sans Serif"/>
                <a:cs typeface="Microsoft Sans Serif"/>
              </a:rPr>
              <a:t>аз</a:t>
            </a:r>
            <a:r>
              <a:rPr sz="1800" spc="-40" dirty="0">
                <a:latin typeface="Microsoft Sans Serif"/>
                <a:cs typeface="Microsoft Sans Serif"/>
              </a:rPr>
              <a:t>о</a:t>
            </a:r>
            <a:r>
              <a:rPr sz="1800" spc="-5" dirty="0">
                <a:latin typeface="Microsoft Sans Serif"/>
                <a:cs typeface="Microsoft Sans Serif"/>
              </a:rPr>
              <a:t>вательной  индив</a:t>
            </a:r>
            <a:r>
              <a:rPr sz="1800" spc="-10" dirty="0">
                <a:latin typeface="Microsoft Sans Serif"/>
                <a:cs typeface="Microsoft Sans Serif"/>
              </a:rPr>
              <a:t>и</a:t>
            </a:r>
            <a:r>
              <a:rPr sz="1800" dirty="0">
                <a:latin typeface="Microsoft Sans Serif"/>
                <a:cs typeface="Microsoft Sans Serif"/>
              </a:rPr>
              <a:t>д</a:t>
            </a:r>
            <a:r>
              <a:rPr sz="1800" spc="-15" dirty="0">
                <a:latin typeface="Microsoft Sans Serif"/>
                <a:cs typeface="Microsoft Sans Serif"/>
              </a:rPr>
              <a:t>у</a:t>
            </a:r>
            <a:r>
              <a:rPr sz="1800" spc="5" dirty="0">
                <a:latin typeface="Microsoft Sans Serif"/>
                <a:cs typeface="Microsoft Sans Serif"/>
              </a:rPr>
              <a:t>а</a:t>
            </a:r>
            <a:r>
              <a:rPr sz="1800" spc="20" dirty="0">
                <a:latin typeface="Microsoft Sans Serif"/>
                <a:cs typeface="Microsoft Sans Serif"/>
              </a:rPr>
              <a:t>л</a:t>
            </a:r>
            <a:r>
              <a:rPr sz="1800" spc="-5" dirty="0">
                <a:latin typeface="Microsoft Sans Serif"/>
                <a:cs typeface="Microsoft Sans Serif"/>
              </a:rPr>
              <a:t>ьных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1168" y="4831079"/>
            <a:ext cx="8340090" cy="183705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4965" algn="just">
              <a:lnSpc>
                <a:spcPct val="100000"/>
              </a:lnSpc>
              <a:spcBef>
                <a:spcPts val="535"/>
              </a:spcBef>
            </a:pPr>
            <a:r>
              <a:rPr sz="1800" spc="-5" dirty="0">
                <a:latin typeface="Microsoft Sans Serif"/>
                <a:cs typeface="Microsoft Sans Serif"/>
              </a:rPr>
              <a:t>особенностей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развития;</a:t>
            </a:r>
            <a:endParaRPr sz="1800">
              <a:latin typeface="Microsoft Sans Serif"/>
              <a:cs typeface="Microsoft Sans Serif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434"/>
              </a:spcBef>
              <a:buClr>
                <a:srgbClr val="CE9963"/>
              </a:buClr>
              <a:buSzPct val="88888"/>
              <a:buFont typeface="Wingdings"/>
              <a:buChar char=""/>
              <a:tabLst>
                <a:tab pos="355600" algn="l"/>
              </a:tabLst>
            </a:pPr>
            <a:r>
              <a:rPr sz="1800" spc="-15" dirty="0">
                <a:latin typeface="Microsoft Sans Serif"/>
                <a:cs typeface="Microsoft Sans Serif"/>
              </a:rPr>
              <a:t>Создание </a:t>
            </a:r>
            <a:r>
              <a:rPr sz="1800" spc="-5" dirty="0">
                <a:latin typeface="Microsoft Sans Serif"/>
                <a:cs typeface="Microsoft Sans Serif"/>
              </a:rPr>
              <a:t>условий </a:t>
            </a:r>
            <a:r>
              <a:rPr sz="1800" dirty="0">
                <a:latin typeface="Microsoft Sans Serif"/>
                <a:cs typeface="Microsoft Sans Serif"/>
              </a:rPr>
              <a:t>для </a:t>
            </a:r>
            <a:r>
              <a:rPr sz="1800" spc="-10" dirty="0">
                <a:latin typeface="Microsoft Sans Serif"/>
                <a:cs typeface="Microsoft Sans Serif"/>
              </a:rPr>
              <a:t>равного доступа </a:t>
            </a:r>
            <a:r>
              <a:rPr sz="1800" spc="-114" dirty="0">
                <a:latin typeface="Microsoft Sans Serif"/>
                <a:cs typeface="Microsoft Sans Serif"/>
              </a:rPr>
              <a:t>к</a:t>
            </a:r>
            <a:r>
              <a:rPr sz="1800" spc="-1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образованию </a:t>
            </a:r>
            <a:r>
              <a:rPr sz="1800" dirty="0">
                <a:latin typeface="Microsoft Sans Serif"/>
                <a:cs typeface="Microsoft Sans Serif"/>
              </a:rPr>
              <a:t>для </a:t>
            </a:r>
            <a:r>
              <a:rPr sz="1800" spc="-5" dirty="0">
                <a:latin typeface="Microsoft Sans Serif"/>
                <a:cs typeface="Microsoft Sans Serif"/>
              </a:rPr>
              <a:t>всех детей 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дошкольного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возраста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учётом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разнообразия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образовательных </a:t>
            </a:r>
            <a:r>
              <a:rPr sz="1800" spc="-5" dirty="0">
                <a:latin typeface="Microsoft Sans Serif"/>
                <a:cs typeface="Microsoft Sans Serif"/>
              </a:rPr>
              <a:t> потребностей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индивидуальных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возможностей;</a:t>
            </a:r>
            <a:endParaRPr sz="1800">
              <a:latin typeface="Microsoft Sans Serif"/>
              <a:cs typeface="Microsoft Sans Serif"/>
            </a:endParaRPr>
          </a:p>
          <a:p>
            <a:pPr marL="354965" marR="5715" indent="-342900" algn="just">
              <a:lnSpc>
                <a:spcPct val="100000"/>
              </a:lnSpc>
              <a:spcBef>
                <a:spcPts val="430"/>
              </a:spcBef>
              <a:buClr>
                <a:srgbClr val="CE9963"/>
              </a:buClr>
              <a:buSzPct val="88888"/>
              <a:buFont typeface="Wingdings"/>
              <a:buChar char=""/>
              <a:tabLst>
                <a:tab pos="35560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Охрана </a:t>
            </a:r>
            <a:r>
              <a:rPr sz="1800" spc="-5" dirty="0">
                <a:latin typeface="Microsoft Sans Serif"/>
                <a:cs typeface="Microsoft Sans Serif"/>
              </a:rPr>
              <a:t>и </a:t>
            </a:r>
            <a:r>
              <a:rPr sz="1800" spc="-20" dirty="0">
                <a:latin typeface="Microsoft Sans Serif"/>
                <a:cs typeface="Microsoft Sans Serif"/>
              </a:rPr>
              <a:t>укрепление </a:t>
            </a:r>
            <a:r>
              <a:rPr sz="1800" spc="-30" dirty="0">
                <a:latin typeface="Microsoft Sans Serif"/>
                <a:cs typeface="Microsoft Sans Serif"/>
              </a:rPr>
              <a:t>физического </a:t>
            </a:r>
            <a:r>
              <a:rPr sz="1800" spc="-5" dirty="0">
                <a:latin typeface="Microsoft Sans Serif"/>
                <a:cs typeface="Microsoft Sans Serif"/>
              </a:rPr>
              <a:t>и </a:t>
            </a:r>
            <a:r>
              <a:rPr sz="1800" spc="-20" dirty="0">
                <a:latin typeface="Microsoft Sans Serif"/>
                <a:cs typeface="Microsoft Sans Serif"/>
              </a:rPr>
              <a:t>психического </a:t>
            </a:r>
            <a:r>
              <a:rPr sz="1800" spc="-15" dirty="0">
                <a:latin typeface="Microsoft Sans Serif"/>
                <a:cs typeface="Microsoft Sans Serif"/>
              </a:rPr>
              <a:t>здоровья </a:t>
            </a:r>
            <a:r>
              <a:rPr sz="1800" spc="-5" dirty="0">
                <a:latin typeface="Microsoft Sans Serif"/>
                <a:cs typeface="Microsoft Sans Serif"/>
              </a:rPr>
              <a:t>детей, </a:t>
            </a:r>
            <a:r>
              <a:rPr sz="1800" dirty="0">
                <a:latin typeface="Microsoft Sans Serif"/>
                <a:cs typeface="Microsoft Sans Serif"/>
              </a:rPr>
              <a:t>в </a:t>
            </a:r>
            <a:r>
              <a:rPr sz="1800" spc="-20" dirty="0">
                <a:latin typeface="Microsoft Sans Serif"/>
                <a:cs typeface="Microsoft Sans Serif"/>
              </a:rPr>
              <a:t>том 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числе </a:t>
            </a:r>
            <a:r>
              <a:rPr sz="1800" spc="-5" dirty="0">
                <a:latin typeface="Microsoft Sans Serif"/>
                <a:cs typeface="Microsoft Sans Serif"/>
              </a:rPr>
              <a:t>их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эмоционального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благополучия;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55735" y="188976"/>
            <a:ext cx="935735" cy="9555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611995" cy="6858000"/>
            <a:chOff x="0" y="0"/>
            <a:chExt cx="961199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7595" y="237743"/>
              <a:ext cx="9034272" cy="63916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52143" cy="685799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72692" y="630174"/>
            <a:ext cx="55670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Задачи</a:t>
            </a:r>
            <a:r>
              <a:rPr sz="4400" spc="-105" dirty="0"/>
              <a:t> </a:t>
            </a:r>
            <a:r>
              <a:rPr sz="4400" dirty="0"/>
              <a:t>программы: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1072692" y="1624965"/>
            <a:ext cx="8341995" cy="227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  <a:buClr>
                <a:srgbClr val="CE9963"/>
              </a:buClr>
              <a:buSzPct val="88888"/>
              <a:buFont typeface="Wingdings"/>
              <a:buChar char=""/>
              <a:tabLst>
                <a:tab pos="35560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Обеспечение </a:t>
            </a:r>
            <a:r>
              <a:rPr sz="1800" spc="-15" dirty="0">
                <a:latin typeface="Microsoft Sans Serif"/>
                <a:cs typeface="Microsoft Sans Serif"/>
              </a:rPr>
              <a:t>развития </a:t>
            </a:r>
            <a:r>
              <a:rPr sz="1800" spc="-25" dirty="0">
                <a:latin typeface="Microsoft Sans Serif"/>
                <a:cs typeface="Microsoft Sans Serif"/>
              </a:rPr>
              <a:t>физических, </a:t>
            </a:r>
            <a:r>
              <a:rPr sz="1800" spc="-5" dirty="0">
                <a:latin typeface="Microsoft Sans Serif"/>
                <a:cs typeface="Microsoft Sans Serif"/>
              </a:rPr>
              <a:t>личностных, нравственных </a:t>
            </a:r>
            <a:r>
              <a:rPr sz="1800" spc="-20" dirty="0">
                <a:latin typeface="Microsoft Sans Serif"/>
                <a:cs typeface="Microsoft Sans Serif"/>
              </a:rPr>
              <a:t>качеств </a:t>
            </a:r>
            <a:r>
              <a:rPr sz="1800" spc="-5" dirty="0">
                <a:latin typeface="Microsoft Sans Serif"/>
                <a:cs typeface="Microsoft Sans Serif"/>
              </a:rPr>
              <a:t>и 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основ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патриотизма,</a:t>
            </a:r>
            <a:r>
              <a:rPr sz="1800" spc="-10" dirty="0">
                <a:latin typeface="Microsoft Sans Serif"/>
                <a:cs typeface="Microsoft Sans Serif"/>
              </a:rPr>
              <a:t> интеллектуальных</a:t>
            </a:r>
            <a:r>
              <a:rPr sz="1800" spc="-5" dirty="0">
                <a:latin typeface="Microsoft Sans Serif"/>
                <a:cs typeface="Microsoft Sans Serif"/>
              </a:rPr>
              <a:t> и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художественно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-творческих 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способностей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ребёнка,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его</a:t>
            </a:r>
            <a:r>
              <a:rPr sz="1800" spc="-5" dirty="0">
                <a:latin typeface="Microsoft Sans Serif"/>
                <a:cs typeface="Microsoft Sans Serif"/>
              </a:rPr>
              <a:t> инициативности,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самостоятельности</a:t>
            </a:r>
            <a:r>
              <a:rPr sz="1800" dirty="0">
                <a:latin typeface="Microsoft Sans Serif"/>
                <a:cs typeface="Microsoft Sans Serif"/>
              </a:rPr>
              <a:t> и 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ответственности;</a:t>
            </a:r>
            <a:endParaRPr sz="1800">
              <a:latin typeface="Microsoft Sans Serif"/>
              <a:cs typeface="Microsoft Sans Serif"/>
            </a:endParaRPr>
          </a:p>
          <a:p>
            <a:pPr marL="354965" marR="5715" indent="-342900" algn="just">
              <a:lnSpc>
                <a:spcPct val="100000"/>
              </a:lnSpc>
              <a:spcBef>
                <a:spcPts val="434"/>
              </a:spcBef>
              <a:buClr>
                <a:srgbClr val="CE9963"/>
              </a:buClr>
              <a:buSzPct val="88888"/>
              <a:buFont typeface="Wingdings"/>
              <a:buChar char=""/>
              <a:tabLst>
                <a:tab pos="35560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Обеспечение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психолого-педагогической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поддержки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семьи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повышение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компетентности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родителей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(законных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представителей)</a:t>
            </a:r>
            <a:r>
              <a:rPr sz="1800" dirty="0">
                <a:latin typeface="Microsoft Sans Serif"/>
                <a:cs typeface="Microsoft Sans Serif"/>
              </a:rPr>
              <a:t> в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вопросах 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воспитания, </a:t>
            </a:r>
            <a:r>
              <a:rPr sz="1800" spc="-15" dirty="0">
                <a:latin typeface="Microsoft Sans Serif"/>
                <a:cs typeface="Microsoft Sans Serif"/>
              </a:rPr>
              <a:t>обучения </a:t>
            </a:r>
            <a:r>
              <a:rPr sz="1800" spc="-5" dirty="0">
                <a:latin typeface="Microsoft Sans Serif"/>
                <a:cs typeface="Microsoft Sans Serif"/>
              </a:rPr>
              <a:t>и </a:t>
            </a:r>
            <a:r>
              <a:rPr sz="1800" spc="-15" dirty="0">
                <a:latin typeface="Microsoft Sans Serif"/>
                <a:cs typeface="Microsoft Sans Serif"/>
              </a:rPr>
              <a:t>развития, </a:t>
            </a:r>
            <a:r>
              <a:rPr sz="1800" spc="-10" dirty="0">
                <a:latin typeface="Microsoft Sans Serif"/>
                <a:cs typeface="Microsoft Sans Serif"/>
              </a:rPr>
              <a:t>охраны </a:t>
            </a:r>
            <a:r>
              <a:rPr sz="1800" spc="-5" dirty="0">
                <a:latin typeface="Microsoft Sans Serif"/>
                <a:cs typeface="Microsoft Sans Serif"/>
              </a:rPr>
              <a:t>и </a:t>
            </a:r>
            <a:r>
              <a:rPr sz="1800" spc="-20" dirty="0">
                <a:latin typeface="Microsoft Sans Serif"/>
                <a:cs typeface="Microsoft Sans Serif"/>
              </a:rPr>
              <a:t>укрепления </a:t>
            </a:r>
            <a:r>
              <a:rPr sz="1800" spc="-15" dirty="0">
                <a:latin typeface="Microsoft Sans Serif"/>
                <a:cs typeface="Microsoft Sans Serif"/>
              </a:rPr>
              <a:t>здоровья </a:t>
            </a:r>
            <a:r>
              <a:rPr sz="1800" spc="-5" dirty="0">
                <a:latin typeface="Microsoft Sans Serif"/>
                <a:cs typeface="Microsoft Sans Serif"/>
              </a:rPr>
              <a:t>детей, 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обеспечения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их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безопасности;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2692" y="3929888"/>
            <a:ext cx="18770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CE9963"/>
              </a:buClr>
              <a:buSzPct val="88888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spc="-35" dirty="0">
                <a:latin typeface="Microsoft Sans Serif"/>
                <a:cs typeface="Microsoft Sans Serif"/>
              </a:rPr>
              <a:t>Достижение 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не</a:t>
            </a:r>
            <a:r>
              <a:rPr sz="1800" spc="-15" dirty="0">
                <a:latin typeface="Microsoft Sans Serif"/>
                <a:cs typeface="Microsoft Sans Serif"/>
              </a:rPr>
              <a:t>о</a:t>
            </a:r>
            <a:r>
              <a:rPr sz="1800" spc="-10" dirty="0">
                <a:latin typeface="Microsoft Sans Serif"/>
                <a:cs typeface="Microsoft Sans Serif"/>
              </a:rPr>
              <a:t>бходимого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42970" y="3929888"/>
            <a:ext cx="64712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 marR="5080" indent="-314325">
              <a:lnSpc>
                <a:spcPct val="100000"/>
              </a:lnSpc>
              <a:spcBef>
                <a:spcPts val="100"/>
              </a:spcBef>
              <a:tabLst>
                <a:tab pos="784860" algn="l"/>
                <a:tab pos="1019810" algn="l"/>
                <a:tab pos="1509395" algn="l"/>
                <a:tab pos="2345690" algn="l"/>
                <a:tab pos="2538095" algn="l"/>
                <a:tab pos="3260725" algn="l"/>
                <a:tab pos="3877945" algn="l"/>
                <a:tab pos="4449445" algn="l"/>
                <a:tab pos="4720590" algn="l"/>
                <a:tab pos="5427980" algn="l"/>
                <a:tab pos="6046470" algn="l"/>
              </a:tabLst>
            </a:pPr>
            <a:r>
              <a:rPr sz="1800" dirty="0">
                <a:latin typeface="Microsoft Sans Serif"/>
                <a:cs typeface="Microsoft Sans Serif"/>
              </a:rPr>
              <a:t>д</a:t>
            </a:r>
            <a:r>
              <a:rPr sz="1800" spc="-20" dirty="0">
                <a:latin typeface="Microsoft Sans Serif"/>
                <a:cs typeface="Microsoft Sans Serif"/>
              </a:rPr>
              <a:t>еть</a:t>
            </a:r>
            <a:r>
              <a:rPr sz="1800" spc="-30" dirty="0">
                <a:latin typeface="Microsoft Sans Serif"/>
                <a:cs typeface="Microsoft Sans Serif"/>
              </a:rPr>
              <a:t>м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dirty="0">
                <a:latin typeface="Microsoft Sans Serif"/>
                <a:cs typeface="Microsoft Sans Serif"/>
              </a:rPr>
              <a:t>		</a:t>
            </a:r>
            <a:r>
              <a:rPr sz="1800" spc="-5" dirty="0">
                <a:latin typeface="Microsoft Sans Serif"/>
                <a:cs typeface="Microsoft Sans Serif"/>
              </a:rPr>
              <a:t>на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15" dirty="0">
                <a:latin typeface="Microsoft Sans Serif"/>
                <a:cs typeface="Microsoft Sans Serif"/>
              </a:rPr>
              <a:t>э</a:t>
            </a:r>
            <a:r>
              <a:rPr sz="1800" spc="-10" dirty="0">
                <a:latin typeface="Microsoft Sans Serif"/>
                <a:cs typeface="Microsoft Sans Serif"/>
              </a:rPr>
              <a:t>тапе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0" dirty="0">
                <a:latin typeface="Microsoft Sans Serif"/>
                <a:cs typeface="Microsoft Sans Serif"/>
              </a:rPr>
              <a:t>заве</a:t>
            </a:r>
            <a:r>
              <a:rPr sz="1800" spc="-30" dirty="0">
                <a:latin typeface="Microsoft Sans Serif"/>
                <a:cs typeface="Microsoft Sans Serif"/>
              </a:rPr>
              <a:t>р</a:t>
            </a:r>
            <a:r>
              <a:rPr sz="1800" spc="-5" dirty="0">
                <a:latin typeface="Microsoft Sans Serif"/>
                <a:cs typeface="Microsoft Sans Serif"/>
              </a:rPr>
              <a:t>ш</a:t>
            </a:r>
            <a:r>
              <a:rPr sz="1800" spc="-10" dirty="0">
                <a:latin typeface="Microsoft Sans Serif"/>
                <a:cs typeface="Microsoft Sans Serif"/>
              </a:rPr>
              <a:t>ени</a:t>
            </a:r>
            <a:r>
              <a:rPr sz="1800" spc="-5" dirty="0">
                <a:latin typeface="Microsoft Sans Serif"/>
                <a:cs typeface="Microsoft Sans Serif"/>
              </a:rPr>
              <a:t>я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85" dirty="0">
                <a:latin typeface="Microsoft Sans Serif"/>
                <a:cs typeface="Microsoft Sans Serif"/>
              </a:rPr>
              <a:t>Д</a:t>
            </a:r>
            <a:r>
              <a:rPr sz="1800" spc="-90" dirty="0">
                <a:latin typeface="Microsoft Sans Serif"/>
                <a:cs typeface="Microsoft Sans Serif"/>
              </a:rPr>
              <a:t>О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5" dirty="0">
                <a:latin typeface="Microsoft Sans Serif"/>
                <a:cs typeface="Microsoft Sans Serif"/>
              </a:rPr>
              <a:t>у</a:t>
            </a:r>
            <a:r>
              <a:rPr sz="1800" spc="5" dirty="0">
                <a:latin typeface="Microsoft Sans Serif"/>
                <a:cs typeface="Microsoft Sans Serif"/>
              </a:rPr>
              <a:t>р</a:t>
            </a:r>
            <a:r>
              <a:rPr sz="1800" spc="-10" dirty="0">
                <a:latin typeface="Microsoft Sans Serif"/>
                <a:cs typeface="Microsoft Sans Serif"/>
              </a:rPr>
              <a:t>овн</a:t>
            </a:r>
            <a:r>
              <a:rPr sz="1800" spc="-5" dirty="0">
                <a:latin typeface="Microsoft Sans Serif"/>
                <a:cs typeface="Microsoft Sans Serif"/>
              </a:rPr>
              <a:t>я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5" dirty="0">
                <a:latin typeface="Microsoft Sans Serif"/>
                <a:cs typeface="Microsoft Sans Serif"/>
              </a:rPr>
              <a:t>р</a:t>
            </a:r>
            <a:r>
              <a:rPr sz="1800" spc="-10" dirty="0">
                <a:latin typeface="Microsoft Sans Serif"/>
                <a:cs typeface="Microsoft Sans Serif"/>
              </a:rPr>
              <a:t>а</a:t>
            </a:r>
            <a:r>
              <a:rPr sz="1800" spc="-45" dirty="0">
                <a:latin typeface="Microsoft Sans Serif"/>
                <a:cs typeface="Microsoft Sans Serif"/>
              </a:rPr>
              <a:t>з</a:t>
            </a:r>
            <a:r>
              <a:rPr sz="1800" spc="-25" dirty="0">
                <a:latin typeface="Microsoft Sans Serif"/>
                <a:cs typeface="Microsoft Sans Serif"/>
              </a:rPr>
              <a:t>в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-15" dirty="0">
                <a:latin typeface="Microsoft Sans Serif"/>
                <a:cs typeface="Microsoft Sans Serif"/>
              </a:rPr>
              <a:t>т</a:t>
            </a:r>
            <a:r>
              <a:rPr sz="1800" spc="-5" dirty="0">
                <a:latin typeface="Microsoft Sans Serif"/>
                <a:cs typeface="Microsoft Sans Serif"/>
              </a:rPr>
              <a:t>ия,  и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5" dirty="0">
                <a:latin typeface="Microsoft Sans Serif"/>
                <a:cs typeface="Microsoft Sans Serif"/>
              </a:rPr>
              <a:t>д</a:t>
            </a:r>
            <a:r>
              <a:rPr sz="1800" spc="-5" dirty="0">
                <a:latin typeface="Microsoft Sans Serif"/>
                <a:cs typeface="Microsoft Sans Serif"/>
              </a:rPr>
              <a:t>оста</a:t>
            </a:r>
            <a:r>
              <a:rPr sz="1800" spc="-10" dirty="0">
                <a:latin typeface="Microsoft Sans Serif"/>
                <a:cs typeface="Microsoft Sans Serif"/>
              </a:rPr>
              <a:t>т</a:t>
            </a:r>
            <a:r>
              <a:rPr sz="1800" spc="-20" dirty="0">
                <a:latin typeface="Microsoft Sans Serif"/>
                <a:cs typeface="Microsoft Sans Serif"/>
              </a:rPr>
              <a:t>очно</a:t>
            </a:r>
            <a:r>
              <a:rPr sz="1800" dirty="0">
                <a:latin typeface="Microsoft Sans Serif"/>
                <a:cs typeface="Microsoft Sans Serif"/>
              </a:rPr>
              <a:t>го		</a:t>
            </a:r>
            <a:r>
              <a:rPr sz="1800" spc="10" dirty="0">
                <a:latin typeface="Microsoft Sans Serif"/>
                <a:cs typeface="Microsoft Sans Serif"/>
              </a:rPr>
              <a:t>дл</a:t>
            </a:r>
            <a:r>
              <a:rPr sz="1800" spc="5" dirty="0">
                <a:latin typeface="Microsoft Sans Serif"/>
                <a:cs typeface="Microsoft Sans Serif"/>
              </a:rPr>
              <a:t>я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у</a:t>
            </a:r>
            <a:r>
              <a:rPr sz="1800" spc="10" dirty="0">
                <a:latin typeface="Microsoft Sans Serif"/>
                <a:cs typeface="Microsoft Sans Serif"/>
              </a:rPr>
              <a:t>с</a:t>
            </a:r>
            <a:r>
              <a:rPr sz="1800" spc="-10" dirty="0">
                <a:latin typeface="Microsoft Sans Serif"/>
                <a:cs typeface="Microsoft Sans Serif"/>
              </a:rPr>
              <a:t>пешн</a:t>
            </a:r>
            <a:r>
              <a:rPr sz="1800" spc="-5" dirty="0">
                <a:latin typeface="Microsoft Sans Serif"/>
                <a:cs typeface="Microsoft Sans Serif"/>
              </a:rPr>
              <a:t>о</a:t>
            </a:r>
            <a:r>
              <a:rPr sz="1800" spc="-20" dirty="0">
                <a:latin typeface="Microsoft Sans Serif"/>
                <a:cs typeface="Microsoft Sans Serif"/>
              </a:rPr>
              <a:t>го</a:t>
            </a:r>
            <a:r>
              <a:rPr sz="1800" dirty="0">
                <a:latin typeface="Microsoft Sans Serif"/>
                <a:cs typeface="Microsoft Sans Serif"/>
              </a:rPr>
              <a:t>		</a:t>
            </a:r>
            <a:r>
              <a:rPr sz="1800" spc="-5" dirty="0">
                <a:latin typeface="Microsoft Sans Serif"/>
                <a:cs typeface="Microsoft Sans Serif"/>
              </a:rPr>
              <a:t>осв</a:t>
            </a:r>
            <a:r>
              <a:rPr sz="1800" spc="-10" dirty="0">
                <a:latin typeface="Microsoft Sans Serif"/>
                <a:cs typeface="Microsoft Sans Serif"/>
              </a:rPr>
              <a:t>оени</a:t>
            </a:r>
            <a:r>
              <a:rPr sz="1800" spc="-5" dirty="0">
                <a:latin typeface="Microsoft Sans Serif"/>
                <a:cs typeface="Microsoft Sans Serif"/>
              </a:rPr>
              <a:t>я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и</a:t>
            </a:r>
            <a:r>
              <a:rPr sz="1800" spc="-45" dirty="0">
                <a:latin typeface="Microsoft Sans Serif"/>
                <a:cs typeface="Microsoft Sans Serif"/>
              </a:rPr>
              <a:t>м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15541" y="4478528"/>
            <a:ext cx="66268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Microsoft Sans Serif"/>
                <a:cs typeface="Microsoft Sans Serif"/>
              </a:rPr>
              <a:t>образовательных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программ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начального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общего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образования.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93023" y="4581144"/>
            <a:ext cx="1152144" cy="12237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611995" cy="6858000"/>
            <a:chOff x="0" y="0"/>
            <a:chExt cx="961199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7595" y="237743"/>
              <a:ext cx="9034272" cy="63916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52143" cy="685799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6967" y="70103"/>
            <a:ext cx="5895594" cy="10096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58341" y="190322"/>
            <a:ext cx="53244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Принципы</a:t>
            </a:r>
            <a:r>
              <a:rPr sz="3600" spc="-30" dirty="0"/>
              <a:t> </a:t>
            </a:r>
            <a:r>
              <a:rPr sz="3600" spc="-5" dirty="0"/>
              <a:t>программы: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1066291" y="720979"/>
            <a:ext cx="54127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CE9963"/>
              </a:buClr>
              <a:buSzPct val="90625"/>
              <a:buFont typeface="Wingdings"/>
              <a:buChar char=""/>
              <a:tabLst>
                <a:tab pos="354965" algn="l"/>
                <a:tab pos="355600" algn="l"/>
                <a:tab pos="1797050" algn="l"/>
                <a:tab pos="3105150" algn="l"/>
                <a:tab pos="4173220" algn="l"/>
                <a:tab pos="475869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Полноценное	</a:t>
            </a:r>
            <a:r>
              <a:rPr sz="1600" spc="-15" dirty="0">
                <a:latin typeface="Microsoft Sans Serif"/>
                <a:cs typeface="Microsoft Sans Serif"/>
              </a:rPr>
              <a:t>проживание	</a:t>
            </a:r>
            <a:r>
              <a:rPr sz="1600" spc="-25" dirty="0">
                <a:latin typeface="Microsoft Sans Serif"/>
                <a:cs typeface="Microsoft Sans Serif"/>
              </a:rPr>
              <a:t>ребёнком	</a:t>
            </a:r>
            <a:r>
              <a:rPr sz="1600" spc="-5" dirty="0">
                <a:latin typeface="Microsoft Sans Serif"/>
                <a:cs typeface="Microsoft Sans Serif"/>
              </a:rPr>
              <a:t>всех	</a:t>
            </a:r>
            <a:r>
              <a:rPr sz="1600" spc="-10" dirty="0">
                <a:latin typeface="Microsoft Sans Serif"/>
                <a:cs typeface="Microsoft Sans Serif"/>
              </a:rPr>
              <a:t>этапов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14541" y="720979"/>
            <a:ext cx="7658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Microsoft Sans Serif"/>
                <a:cs typeface="Microsoft Sans Serif"/>
              </a:rPr>
              <a:t>д</a:t>
            </a:r>
            <a:r>
              <a:rPr sz="1600" spc="-10" dirty="0">
                <a:latin typeface="Microsoft Sans Serif"/>
                <a:cs typeface="Microsoft Sans Serif"/>
              </a:rPr>
              <a:t>ет</a:t>
            </a:r>
            <a:r>
              <a:rPr sz="1600" dirty="0">
                <a:latin typeface="Microsoft Sans Serif"/>
                <a:cs typeface="Microsoft Sans Serif"/>
              </a:rPr>
              <a:t>с</a:t>
            </a:r>
            <a:r>
              <a:rPr sz="1600" spc="-5" dirty="0">
                <a:latin typeface="Microsoft Sans Serif"/>
                <a:cs typeface="Microsoft Sans Serif"/>
              </a:rPr>
              <a:t>тва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17130" y="720979"/>
            <a:ext cx="1574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Microsoft Sans Serif"/>
                <a:cs typeface="Microsoft Sans Serif"/>
              </a:rPr>
              <a:t>(младенческого,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6291" y="964818"/>
            <a:ext cx="1499870" cy="805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12395">
              <a:lnSpc>
                <a:spcPct val="100000"/>
              </a:lnSpc>
              <a:spcBef>
                <a:spcPts val="95"/>
              </a:spcBef>
              <a:tabLst>
                <a:tab pos="1265555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ра</a:t>
            </a:r>
            <a:r>
              <a:rPr sz="1600" dirty="0">
                <a:latin typeface="Microsoft Sans Serif"/>
                <a:cs typeface="Microsoft Sans Serif"/>
              </a:rPr>
              <a:t>н</a:t>
            </a:r>
            <a:r>
              <a:rPr sz="1600" spc="-20" dirty="0">
                <a:latin typeface="Microsoft Sans Serif"/>
                <a:cs typeface="Microsoft Sans Serif"/>
              </a:rPr>
              <a:t>н</a:t>
            </a:r>
            <a:r>
              <a:rPr sz="1600" spc="-25" dirty="0">
                <a:latin typeface="Microsoft Sans Serif"/>
                <a:cs typeface="Microsoft Sans Serif"/>
              </a:rPr>
              <a:t>е</a:t>
            </a:r>
            <a:r>
              <a:rPr sz="1600" spc="-15" dirty="0">
                <a:latin typeface="Microsoft Sans Serif"/>
                <a:cs typeface="Microsoft Sans Serif"/>
              </a:rPr>
              <a:t>г</a:t>
            </a:r>
            <a:r>
              <a:rPr sz="1600" spc="-5" dirty="0">
                <a:latin typeface="Microsoft Sans Serif"/>
                <a:cs typeface="Microsoft Sans Serif"/>
              </a:rPr>
              <a:t>о</a:t>
            </a:r>
            <a:r>
              <a:rPr sz="1600" dirty="0">
                <a:latin typeface="Microsoft Sans Serif"/>
                <a:cs typeface="Microsoft Sans Serif"/>
              </a:rPr>
              <a:t>	</a:t>
            </a:r>
            <a:r>
              <a:rPr sz="1600" spc="-5" dirty="0">
                <a:latin typeface="Microsoft Sans Serif"/>
                <a:cs typeface="Microsoft Sans Serif"/>
              </a:rPr>
              <a:t>и  </a:t>
            </a:r>
            <a:r>
              <a:rPr sz="1600" spc="-15" dirty="0">
                <a:latin typeface="Microsoft Sans Serif"/>
                <a:cs typeface="Microsoft Sans Serif"/>
              </a:rPr>
              <a:t>развития;</a:t>
            </a:r>
            <a:endParaRPr sz="1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lr>
                <a:srgbClr val="CE9963"/>
              </a:buClr>
              <a:buSzPct val="9062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По</a:t>
            </a:r>
            <a:r>
              <a:rPr sz="1600" spc="-5" dirty="0">
                <a:latin typeface="Microsoft Sans Serif"/>
                <a:cs typeface="Microsoft Sans Serif"/>
              </a:rPr>
              <a:t>строе</a:t>
            </a:r>
            <a:r>
              <a:rPr sz="1600" dirty="0">
                <a:latin typeface="Microsoft Sans Serif"/>
                <a:cs typeface="Microsoft Sans Serif"/>
              </a:rPr>
              <a:t>н</a:t>
            </a:r>
            <a:r>
              <a:rPr sz="1600" spc="-5" dirty="0">
                <a:latin typeface="Microsoft Sans Serif"/>
                <a:cs typeface="Microsoft Sans Serif"/>
              </a:rPr>
              <a:t>ие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92070" y="964818"/>
            <a:ext cx="6498590" cy="805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  <a:tabLst>
                <a:tab pos="1394460" algn="l"/>
                <a:tab pos="2635250" algn="l"/>
                <a:tab pos="3944620" algn="l"/>
                <a:tab pos="5655945" algn="l"/>
              </a:tabLst>
            </a:pPr>
            <a:r>
              <a:rPr sz="1600" spc="-15" dirty="0">
                <a:latin typeface="Microsoft Sans Serif"/>
                <a:cs typeface="Microsoft Sans Serif"/>
              </a:rPr>
              <a:t>дошкольного	</a:t>
            </a:r>
            <a:r>
              <a:rPr sz="1600" spc="-10" dirty="0">
                <a:latin typeface="Microsoft Sans Serif"/>
                <a:cs typeface="Microsoft Sans Serif"/>
              </a:rPr>
              <a:t>возрастов),	обогащение	</a:t>
            </a:r>
            <a:r>
              <a:rPr sz="1600" spc="-15" dirty="0">
                <a:latin typeface="Microsoft Sans Serif"/>
                <a:cs typeface="Microsoft Sans Serif"/>
              </a:rPr>
              <a:t>(амплификация)	</a:t>
            </a:r>
            <a:r>
              <a:rPr sz="1600" spc="-20" dirty="0">
                <a:latin typeface="Microsoft Sans Serif"/>
                <a:cs typeface="Microsoft Sans Serif"/>
              </a:rPr>
              <a:t>детского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  <a:tabLst>
                <a:tab pos="1868170" algn="l"/>
                <a:tab pos="3392804" algn="l"/>
                <a:tab pos="3831590" algn="l"/>
                <a:tab pos="4709795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образовательной	</a:t>
            </a:r>
            <a:r>
              <a:rPr sz="1600" spc="-5" dirty="0">
                <a:latin typeface="Microsoft Sans Serif"/>
                <a:cs typeface="Microsoft Sans Serif"/>
              </a:rPr>
              <a:t>деятельности	</a:t>
            </a:r>
            <a:r>
              <a:rPr sz="1600" spc="-15" dirty="0">
                <a:latin typeface="Microsoft Sans Serif"/>
                <a:cs typeface="Microsoft Sans Serif"/>
              </a:rPr>
              <a:t>на	</a:t>
            </a:r>
            <a:r>
              <a:rPr sz="1600" spc="-5" dirty="0">
                <a:latin typeface="Microsoft Sans Serif"/>
                <a:cs typeface="Microsoft Sans Serif"/>
              </a:rPr>
              <a:t>основе	</a:t>
            </a:r>
            <a:r>
              <a:rPr sz="1600" dirty="0">
                <a:latin typeface="Microsoft Sans Serif"/>
                <a:cs typeface="Microsoft Sans Serif"/>
              </a:rPr>
              <a:t>индивидуальных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66291" y="1744802"/>
            <a:ext cx="8026400" cy="46083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Microsoft Sans Serif"/>
                <a:cs typeface="Microsoft Sans Serif"/>
              </a:rPr>
              <a:t>особенностей</a:t>
            </a:r>
            <a:r>
              <a:rPr sz="1600" spc="114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каждого</a:t>
            </a:r>
            <a:r>
              <a:rPr sz="1600" spc="1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ребёнка,</a:t>
            </a:r>
            <a:r>
              <a:rPr sz="1600" spc="1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при</a:t>
            </a:r>
            <a:r>
              <a:rPr sz="1600" spc="12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котором</a:t>
            </a:r>
            <a:r>
              <a:rPr sz="1600" spc="114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сам</a:t>
            </a:r>
            <a:r>
              <a:rPr sz="1600" spc="11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ребёнок</a:t>
            </a:r>
            <a:r>
              <a:rPr sz="1600" spc="114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становится</a:t>
            </a:r>
            <a:r>
              <a:rPr sz="1600" spc="1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активным</a:t>
            </a:r>
            <a:endParaRPr sz="1600" dirty="0">
              <a:latin typeface="Microsoft Sans Serif"/>
              <a:cs typeface="Microsoft Sans Serif"/>
            </a:endParaRPr>
          </a:p>
          <a:p>
            <a:pPr marL="355600" algn="just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Microsoft Sans Serif"/>
                <a:cs typeface="Microsoft Sans Serif"/>
              </a:rPr>
              <a:t>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выборе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содержания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своего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образования,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становится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субъектом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образования;</a:t>
            </a:r>
            <a:endParaRPr sz="1600" dirty="0">
              <a:latin typeface="Microsoft Sans Serif"/>
              <a:cs typeface="Microsoft Sans Serif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384"/>
              </a:spcBef>
              <a:buClr>
                <a:srgbClr val="CE9963"/>
              </a:buClr>
              <a:buSzPct val="90625"/>
              <a:buFont typeface="Wingdings"/>
              <a:buChar char=""/>
              <a:tabLst>
                <a:tab pos="355600" algn="l"/>
              </a:tabLst>
            </a:pPr>
            <a:r>
              <a:rPr sz="1600" spc="-5" dirty="0">
                <a:latin typeface="Microsoft Sans Serif"/>
                <a:cs typeface="Microsoft Sans Serif"/>
              </a:rPr>
              <a:t>Содействие и сотрудничество </a:t>
            </a:r>
            <a:r>
              <a:rPr sz="1600" spc="-10" dirty="0">
                <a:latin typeface="Microsoft Sans Serif"/>
                <a:cs typeface="Microsoft Sans Serif"/>
              </a:rPr>
              <a:t>детей </a:t>
            </a:r>
            <a:r>
              <a:rPr sz="1600" spc="-5" dirty="0">
                <a:latin typeface="Microsoft Sans Serif"/>
                <a:cs typeface="Microsoft Sans Serif"/>
              </a:rPr>
              <a:t>и </a:t>
            </a:r>
            <a:r>
              <a:rPr sz="1600" dirty="0">
                <a:latin typeface="Microsoft Sans Serif"/>
                <a:cs typeface="Microsoft Sans Serif"/>
              </a:rPr>
              <a:t>родителей </a:t>
            </a:r>
            <a:r>
              <a:rPr sz="1600" spc="-25" dirty="0">
                <a:latin typeface="Microsoft Sans Serif"/>
                <a:cs typeface="Microsoft Sans Serif"/>
              </a:rPr>
              <a:t>(законных </a:t>
            </a:r>
            <a:r>
              <a:rPr sz="1600" spc="-5" dirty="0">
                <a:latin typeface="Microsoft Sans Serif"/>
                <a:cs typeface="Microsoft Sans Serif"/>
              </a:rPr>
              <a:t>представителей),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совершеннолетних членов </a:t>
            </a:r>
            <a:r>
              <a:rPr sz="1600" spc="-10" dirty="0">
                <a:latin typeface="Microsoft Sans Serif"/>
                <a:cs typeface="Microsoft Sans Serif"/>
              </a:rPr>
              <a:t>семьи, принимающих </a:t>
            </a:r>
            <a:r>
              <a:rPr sz="1600" spc="-5" dirty="0">
                <a:latin typeface="Microsoft Sans Serif"/>
                <a:cs typeface="Microsoft Sans Serif"/>
              </a:rPr>
              <a:t>участие в воспитании детей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младенческого,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раннего</a:t>
            </a:r>
            <a:r>
              <a:rPr sz="1600" spc="-5" dirty="0">
                <a:latin typeface="Microsoft Sans Serif"/>
                <a:cs typeface="Microsoft Sans Serif"/>
              </a:rPr>
              <a:t> и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дошкольного</a:t>
            </a:r>
            <a:r>
              <a:rPr sz="1600" spc="-10" dirty="0">
                <a:latin typeface="Microsoft Sans Serif"/>
                <a:cs typeface="Microsoft Sans Serif"/>
              </a:rPr>
              <a:t> возрастов,</a:t>
            </a:r>
            <a:r>
              <a:rPr sz="1600" spc="-5" dirty="0">
                <a:latin typeface="Microsoft Sans Serif"/>
                <a:cs typeface="Microsoft Sans Serif"/>
              </a:rPr>
              <a:t> а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также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педагогических </a:t>
            </a:r>
            <a:r>
              <a:rPr sz="1600" spc="-15" dirty="0">
                <a:latin typeface="Microsoft Sans Serif"/>
                <a:cs typeface="Microsoft Sans Serif"/>
              </a:rPr>
              <a:t> работников;</a:t>
            </a:r>
            <a:endParaRPr sz="1600" dirty="0">
              <a:latin typeface="Microsoft Sans Serif"/>
              <a:cs typeface="Microsoft Sans Serif"/>
            </a:endParaRPr>
          </a:p>
          <a:p>
            <a:pPr marL="355600" marR="6985" indent="-342900" algn="just">
              <a:lnSpc>
                <a:spcPct val="100000"/>
              </a:lnSpc>
              <a:spcBef>
                <a:spcPts val="385"/>
              </a:spcBef>
              <a:buClr>
                <a:srgbClr val="CE9963"/>
              </a:buClr>
              <a:buSzPct val="90625"/>
              <a:buFont typeface="Wingdings"/>
              <a:buChar char=""/>
              <a:tabLst>
                <a:tab pos="355600" algn="l"/>
              </a:tabLst>
            </a:pPr>
            <a:r>
              <a:rPr sz="1600" spc="-15" dirty="0">
                <a:latin typeface="Microsoft Sans Serif"/>
                <a:cs typeface="Microsoft Sans Serif"/>
              </a:rPr>
              <a:t>Признание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ребёнка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полноценным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участником</a:t>
            </a:r>
            <a:r>
              <a:rPr sz="1600" spc="-15" dirty="0">
                <a:latin typeface="Microsoft Sans Serif"/>
                <a:cs typeface="Microsoft Sans Serif"/>
              </a:rPr>
              <a:t> (субъектом)</a:t>
            </a:r>
            <a:r>
              <a:rPr sz="1600" spc="-10" dirty="0">
                <a:latin typeface="Microsoft Sans Serif"/>
                <a:cs typeface="Microsoft Sans Serif"/>
              </a:rPr>
              <a:t> образовательных 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отношений;</a:t>
            </a:r>
            <a:endParaRPr sz="1600" dirty="0">
              <a:latin typeface="Microsoft Sans Serif"/>
              <a:cs typeface="Microsoft Sans Serif"/>
            </a:endParaRPr>
          </a:p>
          <a:p>
            <a:pPr marL="355600" indent="-342900" algn="just">
              <a:lnSpc>
                <a:spcPct val="100000"/>
              </a:lnSpc>
              <a:spcBef>
                <a:spcPts val="385"/>
              </a:spcBef>
              <a:buClr>
                <a:srgbClr val="CE9963"/>
              </a:buClr>
              <a:buSzPct val="90625"/>
              <a:buFont typeface="Wingdings"/>
              <a:buChar char=""/>
              <a:tabLst>
                <a:tab pos="355600" algn="l"/>
              </a:tabLst>
            </a:pPr>
            <a:r>
              <a:rPr sz="1600" spc="-25" dirty="0">
                <a:latin typeface="Microsoft Sans Serif"/>
                <a:cs typeface="Microsoft Sans Serif"/>
              </a:rPr>
              <a:t>Поддержка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инициативы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детей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различных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видах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деятельности;</a:t>
            </a:r>
            <a:endParaRPr sz="1600" dirty="0">
              <a:latin typeface="Microsoft Sans Serif"/>
              <a:cs typeface="Microsoft Sans Serif"/>
            </a:endParaRPr>
          </a:p>
          <a:p>
            <a:pPr marL="355600" indent="-342900" algn="just">
              <a:lnSpc>
                <a:spcPct val="100000"/>
              </a:lnSpc>
              <a:spcBef>
                <a:spcPts val="384"/>
              </a:spcBef>
              <a:buClr>
                <a:srgbClr val="CE9963"/>
              </a:buClr>
              <a:buSzPct val="90625"/>
              <a:buFont typeface="Wingdings"/>
              <a:buChar char=""/>
              <a:tabLst>
                <a:tab pos="35560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Сотрудничество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65" dirty="0">
                <a:latin typeface="Microsoft Sans Serif"/>
                <a:cs typeface="Microsoft Sans Serif"/>
              </a:rPr>
              <a:t>МКДОУ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35" dirty="0" smtClean="0">
                <a:latin typeface="Microsoft Sans Serif"/>
                <a:cs typeface="Microsoft Sans Serif"/>
              </a:rPr>
              <a:t>№</a:t>
            </a:r>
            <a:r>
              <a:rPr lang="ru-RU" sz="1600" spc="35" dirty="0" smtClean="0">
                <a:latin typeface="Microsoft Sans Serif"/>
                <a:cs typeface="Microsoft Sans Serif"/>
              </a:rPr>
              <a:t>34</a:t>
            </a:r>
            <a:r>
              <a:rPr sz="1600" spc="30" dirty="0" smtClean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г.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Никольское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семьёй;</a:t>
            </a:r>
            <a:endParaRPr sz="1600" dirty="0">
              <a:latin typeface="Microsoft Sans Serif"/>
              <a:cs typeface="Microsoft Sans Serif"/>
            </a:endParaRPr>
          </a:p>
          <a:p>
            <a:pPr marL="355600" marR="5715" indent="-342900">
              <a:lnSpc>
                <a:spcPct val="100000"/>
              </a:lnSpc>
              <a:spcBef>
                <a:spcPts val="385"/>
              </a:spcBef>
              <a:buClr>
                <a:srgbClr val="CE9963"/>
              </a:buClr>
              <a:buSzPct val="9062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latin typeface="Microsoft Sans Serif"/>
                <a:cs typeface="Microsoft Sans Serif"/>
              </a:rPr>
              <a:t>Приобщение</a:t>
            </a:r>
            <a:r>
              <a:rPr sz="1600" spc="19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детей</a:t>
            </a:r>
            <a:r>
              <a:rPr sz="1600" spc="210" dirty="0">
                <a:latin typeface="Microsoft Sans Serif"/>
                <a:cs typeface="Microsoft Sans Serif"/>
              </a:rPr>
              <a:t> </a:t>
            </a:r>
            <a:r>
              <a:rPr sz="1600" spc="-105" dirty="0">
                <a:latin typeface="Microsoft Sans Serif"/>
                <a:cs typeface="Microsoft Sans Serif"/>
              </a:rPr>
              <a:t>к</a:t>
            </a:r>
            <a:r>
              <a:rPr sz="1600" spc="20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социокультурным</a:t>
            </a:r>
            <a:r>
              <a:rPr sz="1600" spc="2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нормам,</a:t>
            </a:r>
            <a:r>
              <a:rPr sz="1600" spc="20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традициям</a:t>
            </a:r>
            <a:r>
              <a:rPr sz="1600" spc="19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семьи,</a:t>
            </a:r>
            <a:r>
              <a:rPr sz="1600" spc="204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общества</a:t>
            </a:r>
            <a:r>
              <a:rPr sz="1600" spc="2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государства;</a:t>
            </a:r>
            <a:endParaRPr sz="1600" dirty="0">
              <a:latin typeface="Microsoft Sans Serif"/>
              <a:cs typeface="Microsoft Sans Serif"/>
            </a:endParaRPr>
          </a:p>
          <a:p>
            <a:pPr marL="355600" marR="5080" indent="-342900">
              <a:lnSpc>
                <a:spcPct val="100000"/>
              </a:lnSpc>
              <a:spcBef>
                <a:spcPts val="384"/>
              </a:spcBef>
              <a:buClr>
                <a:srgbClr val="CE9963"/>
              </a:buClr>
              <a:buSzPct val="9062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20" dirty="0">
                <a:latin typeface="Microsoft Sans Serif"/>
                <a:cs typeface="Microsoft Sans Serif"/>
              </a:rPr>
              <a:t>Формирование</a:t>
            </a:r>
            <a:r>
              <a:rPr sz="1600" spc="10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познавательных</a:t>
            </a:r>
            <a:r>
              <a:rPr sz="1600" spc="9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интересов</a:t>
            </a:r>
            <a:r>
              <a:rPr sz="1600" spc="9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9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познавательных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действий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ребёнка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различных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видах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деятельности;</a:t>
            </a:r>
            <a:endParaRPr sz="16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Clr>
                <a:srgbClr val="CE9963"/>
              </a:buClr>
              <a:buSzPct val="90625"/>
              <a:buFont typeface="Wingdings"/>
              <a:buChar char=""/>
              <a:tabLst>
                <a:tab pos="354965" algn="l"/>
                <a:tab pos="355600" algn="l"/>
                <a:tab pos="1585595" algn="l"/>
                <a:tab pos="2994025" algn="l"/>
                <a:tab pos="4362450" algn="l"/>
                <a:tab pos="5716270" algn="l"/>
                <a:tab pos="7183755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Возрастная	</a:t>
            </a:r>
            <a:r>
              <a:rPr sz="1600" spc="-15" dirty="0">
                <a:latin typeface="Microsoft Sans Serif"/>
                <a:cs typeface="Microsoft Sans Serif"/>
              </a:rPr>
              <a:t>адекватность	дошкольного	образования	</a:t>
            </a:r>
            <a:r>
              <a:rPr sz="1600" spc="-5" dirty="0">
                <a:latin typeface="Microsoft Sans Serif"/>
                <a:cs typeface="Microsoft Sans Serif"/>
              </a:rPr>
              <a:t>(соответствие	условий,</a:t>
            </a:r>
            <a:endParaRPr sz="1600" dirty="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Microsoft Sans Serif"/>
                <a:cs typeface="Microsoft Sans Serif"/>
              </a:rPr>
              <a:t>требований,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методов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возрасту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особенностям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развития);</a:t>
            </a:r>
            <a:endParaRPr sz="16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Clr>
                <a:srgbClr val="CE9963"/>
              </a:buClr>
              <a:buSzPct val="9062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15" dirty="0">
                <a:latin typeface="Microsoft Sans Serif"/>
                <a:cs typeface="Microsoft Sans Serif"/>
              </a:rPr>
              <a:t>Учёт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этнокультурной</a:t>
            </a:r>
            <a:r>
              <a:rPr sz="1600" spc="9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ситуации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развития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детей.</a:t>
            </a:r>
            <a:endParaRPr sz="1600" dirty="0">
              <a:latin typeface="Microsoft Sans Serif"/>
              <a:cs typeface="Microsoft Sans Serif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76616" y="3717035"/>
            <a:ext cx="1059179" cy="10789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611995" cy="6858000"/>
            <a:chOff x="0" y="0"/>
            <a:chExt cx="961199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7595" y="237743"/>
              <a:ext cx="9034272" cy="63916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52143" cy="6857997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002791" y="922019"/>
            <a:ext cx="8642350" cy="1009650"/>
            <a:chOff x="1002791" y="922019"/>
            <a:chExt cx="8642350" cy="100965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2791" y="986027"/>
              <a:ext cx="8458962" cy="90297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94063" y="922019"/>
              <a:ext cx="750570" cy="100965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44295" y="1043432"/>
            <a:ext cx="8100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Разделы</a:t>
            </a:r>
            <a:r>
              <a:rPr sz="3200" spc="5" dirty="0"/>
              <a:t> </a:t>
            </a:r>
            <a:r>
              <a:rPr sz="3200" spc="-5" dirty="0"/>
              <a:t>образовательной</a:t>
            </a:r>
            <a:r>
              <a:rPr sz="3200" spc="-40" dirty="0"/>
              <a:t> </a:t>
            </a:r>
            <a:r>
              <a:rPr sz="3200" dirty="0"/>
              <a:t>программы</a:t>
            </a:r>
            <a:r>
              <a:rPr sz="3600" dirty="0"/>
              <a:t>:</a:t>
            </a:r>
            <a:endParaRPr sz="3600"/>
          </a:p>
        </p:txBody>
      </p:sp>
      <p:sp>
        <p:nvSpPr>
          <p:cNvPr id="9" name="object 9"/>
          <p:cNvSpPr txBox="1"/>
          <p:nvPr/>
        </p:nvSpPr>
        <p:spPr>
          <a:xfrm>
            <a:off x="1287017" y="1890346"/>
            <a:ext cx="7995284" cy="346519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468630" indent="-455930">
              <a:lnSpc>
                <a:spcPct val="100000"/>
              </a:lnSpc>
              <a:spcBef>
                <a:spcPts val="875"/>
              </a:spcBef>
              <a:buClr>
                <a:srgbClr val="CE9963"/>
              </a:buClr>
              <a:buSzPct val="101785"/>
              <a:buFont typeface="Wingdings"/>
              <a:buChar char=""/>
              <a:tabLst>
                <a:tab pos="468630" algn="l"/>
              </a:tabLst>
            </a:pPr>
            <a:r>
              <a:rPr sz="2800" dirty="0">
                <a:latin typeface="Microsoft Sans Serif"/>
                <a:cs typeface="Microsoft Sans Serif"/>
              </a:rPr>
              <a:t>Целевой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раздел</a:t>
            </a:r>
            <a:endParaRPr sz="2800">
              <a:latin typeface="Microsoft Sans Serif"/>
              <a:cs typeface="Microsoft Sans Serif"/>
            </a:endParaRPr>
          </a:p>
          <a:p>
            <a:pPr marL="454659" indent="-442595">
              <a:lnSpc>
                <a:spcPct val="100000"/>
              </a:lnSpc>
              <a:spcBef>
                <a:spcPts val="770"/>
              </a:spcBef>
              <a:buClr>
                <a:srgbClr val="CE9963"/>
              </a:buClr>
              <a:buSzPct val="89285"/>
              <a:buFont typeface="Wingdings"/>
              <a:buChar char=""/>
              <a:tabLst>
                <a:tab pos="454659" algn="l"/>
                <a:tab pos="455295" algn="l"/>
              </a:tabLst>
            </a:pPr>
            <a:r>
              <a:rPr sz="2800" spc="-15" dirty="0">
                <a:latin typeface="Microsoft Sans Serif"/>
                <a:cs typeface="Microsoft Sans Serif"/>
              </a:rPr>
              <a:t>Содержательный</a:t>
            </a:r>
            <a:r>
              <a:rPr sz="2800" spc="8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раздел</a:t>
            </a:r>
            <a:endParaRPr sz="2800">
              <a:latin typeface="Microsoft Sans Serif"/>
              <a:cs typeface="Microsoft Sans Serif"/>
            </a:endParaRPr>
          </a:p>
          <a:p>
            <a:pPr marL="454659" indent="-442595">
              <a:lnSpc>
                <a:spcPct val="100000"/>
              </a:lnSpc>
              <a:spcBef>
                <a:spcPts val="670"/>
              </a:spcBef>
              <a:buClr>
                <a:srgbClr val="CE9963"/>
              </a:buClr>
              <a:buSzPct val="89285"/>
              <a:buFont typeface="Wingdings"/>
              <a:buChar char=""/>
              <a:tabLst>
                <a:tab pos="454659" algn="l"/>
                <a:tab pos="455295" algn="l"/>
              </a:tabLst>
            </a:pPr>
            <a:r>
              <a:rPr sz="2800" spc="-20" dirty="0">
                <a:latin typeface="Microsoft Sans Serif"/>
                <a:cs typeface="Microsoft Sans Serif"/>
              </a:rPr>
              <a:t>Организационный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раздел</a:t>
            </a:r>
            <a:endParaRPr sz="2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spc="-5" dirty="0">
                <a:latin typeface="Microsoft Sans Serif"/>
                <a:cs typeface="Microsoft Sans Serif"/>
              </a:rPr>
              <a:t>В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60" dirty="0">
                <a:latin typeface="Microsoft Sans Serif"/>
                <a:cs typeface="Microsoft Sans Serif"/>
              </a:rPr>
              <a:t>каждом</a:t>
            </a:r>
            <a:r>
              <a:rPr sz="2800" spc="-5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разделе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отражается</a:t>
            </a:r>
            <a:r>
              <a:rPr sz="2800" spc="-10" dirty="0">
                <a:latin typeface="Microsoft Sans Serif"/>
                <a:cs typeface="Microsoft Sans Serif"/>
              </a:rPr>
              <a:t> обязательная 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часть</a:t>
            </a:r>
            <a:r>
              <a:rPr sz="2800" spc="-5" dirty="0">
                <a:latin typeface="Microsoft Sans Serif"/>
                <a:cs typeface="Microsoft Sans Serif"/>
              </a:rPr>
              <a:t> и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часть,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формируемая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участниками 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образовательных</a:t>
            </a:r>
            <a:r>
              <a:rPr sz="2800" spc="1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отношений.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20228" y="5228844"/>
            <a:ext cx="1440179" cy="14691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611995" cy="6858000"/>
            <a:chOff x="0" y="0"/>
            <a:chExt cx="961199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7595" y="237743"/>
              <a:ext cx="9034272" cy="63916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52143" cy="685799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3816" y="507491"/>
            <a:ext cx="6761226" cy="10096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85494" y="627379"/>
            <a:ext cx="61887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Целевой</a:t>
            </a:r>
            <a:r>
              <a:rPr sz="3600" spc="-50" dirty="0"/>
              <a:t> </a:t>
            </a:r>
            <a:r>
              <a:rPr sz="3600" spc="-5" dirty="0"/>
              <a:t>раздел</a:t>
            </a:r>
            <a:r>
              <a:rPr sz="3600" spc="-35" dirty="0"/>
              <a:t> </a:t>
            </a:r>
            <a:r>
              <a:rPr sz="3600" dirty="0"/>
              <a:t>включает: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1185468" y="1368450"/>
            <a:ext cx="8182609" cy="207454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spc="-5" dirty="0">
                <a:latin typeface="Microsoft Sans Serif"/>
                <a:cs typeface="Microsoft Sans Serif"/>
              </a:rPr>
              <a:t>-пояснительную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45" dirty="0">
                <a:latin typeface="Microsoft Sans Serif"/>
                <a:cs typeface="Microsoft Sans Serif"/>
              </a:rPr>
              <a:t>записку;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10" dirty="0">
                <a:latin typeface="Microsoft Sans Serif"/>
                <a:cs typeface="Microsoft Sans Serif"/>
              </a:rPr>
              <a:t>-планируемые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результаты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освоения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Программы;</a:t>
            </a:r>
            <a:endParaRPr sz="2800">
              <a:latin typeface="Microsoft Sans Serif"/>
              <a:cs typeface="Microsoft Sans Serif"/>
            </a:endParaRPr>
          </a:p>
          <a:p>
            <a:pPr marL="208915" marR="1410970" indent="-196850">
              <a:lnSpc>
                <a:spcPct val="120000"/>
              </a:lnSpc>
            </a:pPr>
            <a:r>
              <a:rPr sz="2800" spc="-5" dirty="0">
                <a:latin typeface="Microsoft Sans Serif"/>
                <a:cs typeface="Microsoft Sans Serif"/>
              </a:rPr>
              <a:t>- </a:t>
            </a:r>
            <a:r>
              <a:rPr sz="2800" spc="-10" dirty="0">
                <a:latin typeface="Microsoft Sans Serif"/>
                <a:cs typeface="Microsoft Sans Serif"/>
              </a:rPr>
              <a:t>подходы </a:t>
            </a:r>
            <a:r>
              <a:rPr sz="2800" spc="-180" dirty="0">
                <a:latin typeface="Microsoft Sans Serif"/>
                <a:cs typeface="Microsoft Sans Serif"/>
              </a:rPr>
              <a:t>к</a:t>
            </a:r>
            <a:r>
              <a:rPr sz="2800" spc="-175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педагогической диагностике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достижения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планируемых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результатов</a:t>
            </a:r>
            <a:r>
              <a:rPr sz="2800" spc="-10" dirty="0">
                <a:solidFill>
                  <a:srgbClr val="9F8366"/>
                </a:solidFill>
                <a:latin typeface="Microsoft Sans Serif"/>
                <a:cs typeface="Microsoft Sans Serif"/>
              </a:rPr>
              <a:t>.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08214" y="3503422"/>
            <a:ext cx="15754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Microsoft Sans Serif"/>
                <a:cs typeface="Microsoft Sans Serif"/>
              </a:rPr>
              <a:t>освоения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5468" y="3503422"/>
            <a:ext cx="591375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13765">
              <a:lnSpc>
                <a:spcPct val="100000"/>
              </a:lnSpc>
              <a:spcBef>
                <a:spcPts val="95"/>
              </a:spcBef>
              <a:tabLst>
                <a:tab pos="3439160" algn="l"/>
                <a:tab pos="3990340" algn="l"/>
              </a:tabLst>
            </a:pPr>
            <a:r>
              <a:rPr sz="2800" spc="5" dirty="0">
                <a:latin typeface="Microsoft Sans Serif"/>
                <a:cs typeface="Microsoft Sans Serif"/>
              </a:rPr>
              <a:t>Пл</a:t>
            </a:r>
            <a:r>
              <a:rPr sz="2800" spc="15" dirty="0">
                <a:latin typeface="Microsoft Sans Serif"/>
                <a:cs typeface="Microsoft Sans Serif"/>
              </a:rPr>
              <a:t>а</a:t>
            </a:r>
            <a:r>
              <a:rPr sz="2800" spc="-15" dirty="0">
                <a:latin typeface="Microsoft Sans Serif"/>
                <a:cs typeface="Microsoft Sans Serif"/>
              </a:rPr>
              <a:t>нир</a:t>
            </a:r>
            <a:r>
              <a:rPr sz="2800" spc="15" dirty="0">
                <a:latin typeface="Microsoft Sans Serif"/>
                <a:cs typeface="Microsoft Sans Serif"/>
              </a:rPr>
              <a:t>у</a:t>
            </a:r>
            <a:r>
              <a:rPr sz="2800" spc="-30" dirty="0">
                <a:latin typeface="Microsoft Sans Serif"/>
                <a:cs typeface="Microsoft Sans Serif"/>
              </a:rPr>
              <a:t>ем</a:t>
            </a:r>
            <a:r>
              <a:rPr sz="2800" spc="-25" dirty="0">
                <a:latin typeface="Microsoft Sans Serif"/>
                <a:cs typeface="Microsoft Sans Serif"/>
              </a:rPr>
              <a:t>ы</a:t>
            </a:r>
            <a:r>
              <a:rPr sz="2800" spc="-5" dirty="0">
                <a:latin typeface="Microsoft Sans Serif"/>
                <a:cs typeface="Microsoft Sans Serif"/>
              </a:rPr>
              <a:t>е</a:t>
            </a:r>
            <a:r>
              <a:rPr sz="2800" dirty="0">
                <a:latin typeface="Microsoft Sans Serif"/>
                <a:cs typeface="Microsoft Sans Serif"/>
              </a:rPr>
              <a:t>		</a:t>
            </a:r>
            <a:r>
              <a:rPr sz="2800" spc="-10" dirty="0">
                <a:latin typeface="Microsoft Sans Serif"/>
                <a:cs typeface="Microsoft Sans Serif"/>
              </a:rPr>
              <a:t>р</a:t>
            </a:r>
            <a:r>
              <a:rPr sz="2800" dirty="0">
                <a:latin typeface="Microsoft Sans Serif"/>
                <a:cs typeface="Microsoft Sans Serif"/>
              </a:rPr>
              <a:t>е</a:t>
            </a:r>
            <a:r>
              <a:rPr sz="2800" spc="-65" dirty="0">
                <a:latin typeface="Microsoft Sans Serif"/>
                <a:cs typeface="Microsoft Sans Serif"/>
              </a:rPr>
              <a:t>з</a:t>
            </a:r>
            <a:r>
              <a:rPr sz="2800" spc="-60" dirty="0">
                <a:latin typeface="Microsoft Sans Serif"/>
                <a:cs typeface="Microsoft Sans Serif"/>
              </a:rPr>
              <a:t>у</a:t>
            </a:r>
            <a:r>
              <a:rPr sz="2800" spc="5" dirty="0">
                <a:latin typeface="Microsoft Sans Serif"/>
                <a:cs typeface="Microsoft Sans Serif"/>
              </a:rPr>
              <a:t>л</a:t>
            </a:r>
            <a:r>
              <a:rPr sz="2800" spc="10" dirty="0">
                <a:latin typeface="Microsoft Sans Serif"/>
                <a:cs typeface="Microsoft Sans Serif"/>
              </a:rPr>
              <a:t>ь</a:t>
            </a:r>
            <a:r>
              <a:rPr sz="2800" spc="-5" dirty="0">
                <a:latin typeface="Microsoft Sans Serif"/>
                <a:cs typeface="Microsoft Sans Serif"/>
              </a:rPr>
              <a:t>т</a:t>
            </a:r>
            <a:r>
              <a:rPr sz="2800" dirty="0">
                <a:latin typeface="Microsoft Sans Serif"/>
                <a:cs typeface="Microsoft Sans Serif"/>
              </a:rPr>
              <a:t>а</a:t>
            </a:r>
            <a:r>
              <a:rPr sz="2800" spc="5" dirty="0">
                <a:latin typeface="Microsoft Sans Serif"/>
                <a:cs typeface="Microsoft Sans Serif"/>
              </a:rPr>
              <a:t>т</a:t>
            </a:r>
            <a:r>
              <a:rPr sz="2800" dirty="0">
                <a:latin typeface="Microsoft Sans Serif"/>
                <a:cs typeface="Microsoft Sans Serif"/>
              </a:rPr>
              <a:t>ы  </a:t>
            </a:r>
            <a:r>
              <a:rPr sz="2800" spc="-10" dirty="0">
                <a:latin typeface="Microsoft Sans Serif"/>
                <a:cs typeface="Microsoft Sans Serif"/>
              </a:rPr>
              <a:t>образовательной	</a:t>
            </a:r>
            <a:r>
              <a:rPr sz="2800" spc="-30" dirty="0">
                <a:latin typeface="Microsoft Sans Serif"/>
                <a:cs typeface="Microsoft Sans Serif"/>
              </a:rPr>
              <a:t>программы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98969" y="3930141"/>
            <a:ext cx="23780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Microsoft Sans Serif"/>
                <a:cs typeface="Microsoft Sans Serif"/>
              </a:rPr>
              <a:t>представляют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85468" y="4357242"/>
            <a:ext cx="60617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57935" algn="l"/>
                <a:tab pos="346964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собой	</a:t>
            </a:r>
            <a:r>
              <a:rPr sz="2800" spc="-15" dirty="0">
                <a:latin typeface="Microsoft Sans Serif"/>
                <a:cs typeface="Microsoft Sans Serif"/>
              </a:rPr>
              <a:t>возрастные	</a:t>
            </a:r>
            <a:r>
              <a:rPr sz="2800" spc="-30" dirty="0">
                <a:latin typeface="Microsoft Sans Serif"/>
                <a:cs typeface="Microsoft Sans Serif"/>
              </a:rPr>
              <a:t>характеристики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94269" y="4357242"/>
            <a:ext cx="18846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0" dirty="0">
                <a:latin typeface="Microsoft Sans Serif"/>
                <a:cs typeface="Microsoft Sans Serif"/>
              </a:rPr>
              <a:t>возможных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85468" y="4783963"/>
            <a:ext cx="819404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latin typeface="Microsoft Sans Serif"/>
                <a:cs typeface="Microsoft Sans Serif"/>
              </a:rPr>
              <a:t>достижений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ребёнка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дошкольного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возраста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на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разных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возрастных</a:t>
            </a:r>
            <a:r>
              <a:rPr sz="2800" spc="7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этапах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и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180" dirty="0">
                <a:latin typeface="Microsoft Sans Serif"/>
                <a:cs typeface="Microsoft Sans Serif"/>
              </a:rPr>
              <a:t>к</a:t>
            </a:r>
            <a:r>
              <a:rPr sz="2800" spc="-17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завершению 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дошкольного</a:t>
            </a:r>
            <a:r>
              <a:rPr sz="2800" spc="7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образования</a:t>
            </a:r>
            <a:r>
              <a:rPr sz="2800" spc="-15" dirty="0">
                <a:solidFill>
                  <a:srgbClr val="9F8366"/>
                </a:solidFill>
                <a:latin typeface="Microsoft Sans Serif"/>
                <a:cs typeface="Microsoft Sans Serif"/>
              </a:rPr>
              <a:t>.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70519" y="422148"/>
            <a:ext cx="1440179" cy="14691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611995" cy="6858000"/>
            <a:chOff x="0" y="0"/>
            <a:chExt cx="961199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7595" y="237743"/>
              <a:ext cx="9034272" cy="63916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52143" cy="685799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3816" y="507491"/>
            <a:ext cx="6456426" cy="10096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85494" y="627379"/>
            <a:ext cx="5880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73550" algn="l"/>
              </a:tabLst>
            </a:pPr>
            <a:r>
              <a:rPr sz="3600" spc="-5" dirty="0"/>
              <a:t>Содержательны</a:t>
            </a:r>
            <a:r>
              <a:rPr sz="3600" dirty="0"/>
              <a:t>й	раз</a:t>
            </a:r>
            <a:r>
              <a:rPr sz="3600" spc="-15" dirty="0"/>
              <a:t>д</a:t>
            </a:r>
            <a:r>
              <a:rPr sz="3600" spc="-5" dirty="0"/>
              <a:t>ел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8055356" y="1457705"/>
            <a:ext cx="1325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Microsoft Sans Serif"/>
                <a:cs typeface="Microsoft Sans Serif"/>
              </a:rPr>
              <a:t>Про</a:t>
            </a:r>
            <a:r>
              <a:rPr sz="1800" spc="5" dirty="0">
                <a:latin typeface="Microsoft Sans Serif"/>
                <a:cs typeface="Microsoft Sans Serif"/>
              </a:rPr>
              <a:t>г</a:t>
            </a:r>
            <a:r>
              <a:rPr sz="1800" spc="-5" dirty="0">
                <a:latin typeface="Microsoft Sans Serif"/>
                <a:cs typeface="Microsoft Sans Serif"/>
              </a:rPr>
              <a:t>р</a:t>
            </a:r>
            <a:r>
              <a:rPr sz="1800" spc="-10" dirty="0">
                <a:latin typeface="Microsoft Sans Serif"/>
                <a:cs typeface="Microsoft Sans Serif"/>
              </a:rPr>
              <a:t>а</a:t>
            </a:r>
            <a:r>
              <a:rPr sz="1800" spc="-25" dirty="0">
                <a:latin typeface="Microsoft Sans Serif"/>
                <a:cs typeface="Microsoft Sans Serif"/>
              </a:rPr>
              <a:t>ммы,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5468" y="1457705"/>
            <a:ext cx="6735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035175" algn="l"/>
                <a:tab pos="2946400" algn="l"/>
                <a:tab pos="4575810" algn="l"/>
                <a:tab pos="5434330" algn="l"/>
              </a:tabLst>
            </a:pPr>
            <a:r>
              <a:rPr sz="1800" spc="-5" dirty="0">
                <a:latin typeface="Microsoft Sans Serif"/>
                <a:cs typeface="Microsoft Sans Serif"/>
              </a:rPr>
              <a:t>С</a:t>
            </a:r>
            <a:r>
              <a:rPr sz="1800" spc="-10" dirty="0">
                <a:latin typeface="Microsoft Sans Serif"/>
                <a:cs typeface="Microsoft Sans Serif"/>
              </a:rPr>
              <a:t>о</a:t>
            </a:r>
            <a:r>
              <a:rPr sz="1800" dirty="0">
                <a:latin typeface="Microsoft Sans Serif"/>
                <a:cs typeface="Microsoft Sans Serif"/>
              </a:rPr>
              <a:t>д</a:t>
            </a:r>
            <a:r>
              <a:rPr sz="1800" spc="-5" dirty="0">
                <a:latin typeface="Microsoft Sans Serif"/>
                <a:cs typeface="Microsoft Sans Serif"/>
              </a:rPr>
              <a:t>е</a:t>
            </a:r>
            <a:r>
              <a:rPr sz="1800" spc="-10" dirty="0">
                <a:latin typeface="Microsoft Sans Serif"/>
                <a:cs typeface="Microsoft Sans Serif"/>
              </a:rPr>
              <a:t>р</a:t>
            </a:r>
            <a:r>
              <a:rPr sz="1800" spc="-40" dirty="0">
                <a:latin typeface="Microsoft Sans Serif"/>
                <a:cs typeface="Microsoft Sans Serif"/>
              </a:rPr>
              <a:t>ж</a:t>
            </a:r>
            <a:r>
              <a:rPr sz="1800" spc="-45" dirty="0">
                <a:latin typeface="Microsoft Sans Serif"/>
                <a:cs typeface="Microsoft Sans Serif"/>
              </a:rPr>
              <a:t>а</a:t>
            </a:r>
            <a:r>
              <a:rPr sz="1800" spc="5" dirty="0">
                <a:latin typeface="Microsoft Sans Serif"/>
                <a:cs typeface="Microsoft Sans Serif"/>
              </a:rPr>
              <a:t>тел</a:t>
            </a:r>
            <a:r>
              <a:rPr sz="1800" dirty="0">
                <a:latin typeface="Microsoft Sans Serif"/>
                <a:cs typeface="Microsoft Sans Serif"/>
              </a:rPr>
              <a:t>ь</a:t>
            </a:r>
            <a:r>
              <a:rPr sz="1800" spc="-10" dirty="0">
                <a:latin typeface="Microsoft Sans Serif"/>
                <a:cs typeface="Microsoft Sans Serif"/>
              </a:rPr>
              <a:t>ны</a:t>
            </a:r>
            <a:r>
              <a:rPr sz="1800" spc="-5" dirty="0">
                <a:latin typeface="Microsoft Sans Serif"/>
                <a:cs typeface="Microsoft Sans Serif"/>
              </a:rPr>
              <a:t>й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5" dirty="0">
                <a:latin typeface="Microsoft Sans Serif"/>
                <a:cs typeface="Microsoft Sans Serif"/>
              </a:rPr>
              <a:t>р</a:t>
            </a:r>
            <a:r>
              <a:rPr sz="1800" spc="-10" dirty="0">
                <a:latin typeface="Microsoft Sans Serif"/>
                <a:cs typeface="Microsoft Sans Serif"/>
              </a:rPr>
              <a:t>а</a:t>
            </a:r>
            <a:r>
              <a:rPr sz="1800" spc="-40" dirty="0">
                <a:latin typeface="Microsoft Sans Serif"/>
                <a:cs typeface="Microsoft Sans Serif"/>
              </a:rPr>
              <a:t>з</a:t>
            </a:r>
            <a:r>
              <a:rPr sz="1800" spc="-35" dirty="0">
                <a:latin typeface="Microsoft Sans Serif"/>
                <a:cs typeface="Microsoft Sans Serif"/>
              </a:rPr>
              <a:t>д</a:t>
            </a:r>
            <a:r>
              <a:rPr sz="1800" spc="5" dirty="0">
                <a:latin typeface="Microsoft Sans Serif"/>
                <a:cs typeface="Microsoft Sans Serif"/>
              </a:rPr>
              <a:t>е</a:t>
            </a:r>
            <a:r>
              <a:rPr sz="1800" spc="10" dirty="0">
                <a:latin typeface="Microsoft Sans Serif"/>
                <a:cs typeface="Microsoft Sans Serif"/>
              </a:rPr>
              <a:t>л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пр</a:t>
            </a:r>
            <a:r>
              <a:rPr sz="1800" spc="-15" dirty="0">
                <a:latin typeface="Microsoft Sans Serif"/>
                <a:cs typeface="Microsoft Sans Serif"/>
              </a:rPr>
              <a:t>е</a:t>
            </a:r>
            <a:r>
              <a:rPr sz="1800" spc="5" dirty="0">
                <a:latin typeface="Microsoft Sans Serif"/>
                <a:cs typeface="Microsoft Sans Serif"/>
              </a:rPr>
              <a:t>д</a:t>
            </a:r>
            <a:r>
              <a:rPr sz="1800" dirty="0">
                <a:latin typeface="Microsoft Sans Serif"/>
                <a:cs typeface="Microsoft Sans Serif"/>
              </a:rPr>
              <a:t>ста</a:t>
            </a:r>
            <a:r>
              <a:rPr sz="1800" spc="5" dirty="0">
                <a:latin typeface="Microsoft Sans Serif"/>
                <a:cs typeface="Microsoft Sans Serif"/>
              </a:rPr>
              <a:t>в</a:t>
            </a:r>
            <a:r>
              <a:rPr sz="1800" spc="25" dirty="0">
                <a:latin typeface="Microsoft Sans Serif"/>
                <a:cs typeface="Microsoft Sans Serif"/>
              </a:rPr>
              <a:t>л</a:t>
            </a:r>
            <a:r>
              <a:rPr sz="1800" spc="-5" dirty="0">
                <a:latin typeface="Microsoft Sans Serif"/>
                <a:cs typeface="Microsoft Sans Serif"/>
              </a:rPr>
              <a:t>яет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5" dirty="0">
                <a:latin typeface="Microsoft Sans Serif"/>
                <a:cs typeface="Microsoft Sans Serif"/>
              </a:rPr>
              <a:t>об</a:t>
            </a:r>
            <a:r>
              <a:rPr sz="1800" spc="-10" dirty="0">
                <a:latin typeface="Microsoft Sans Serif"/>
                <a:cs typeface="Microsoft Sans Serif"/>
              </a:rPr>
              <a:t>щ</a:t>
            </a:r>
            <a:r>
              <a:rPr sz="1800" spc="-5" dirty="0">
                <a:latin typeface="Microsoft Sans Serif"/>
                <a:cs typeface="Microsoft Sans Serif"/>
              </a:rPr>
              <a:t>е</a:t>
            </a:r>
            <a:r>
              <a:rPr sz="1800" dirty="0">
                <a:latin typeface="Microsoft Sans Serif"/>
                <a:cs typeface="Microsoft Sans Serif"/>
              </a:rPr>
              <a:t>е	соде</a:t>
            </a:r>
            <a:r>
              <a:rPr sz="1800" spc="-10" dirty="0">
                <a:latin typeface="Microsoft Sans Serif"/>
                <a:cs typeface="Microsoft Sans Serif"/>
              </a:rPr>
              <a:t>р</a:t>
            </a:r>
            <a:r>
              <a:rPr sz="1800" spc="-40" dirty="0">
                <a:latin typeface="Microsoft Sans Serif"/>
                <a:cs typeface="Microsoft Sans Serif"/>
              </a:rPr>
              <a:t>ж</a:t>
            </a:r>
            <a:r>
              <a:rPr sz="1800" spc="-45" dirty="0">
                <a:latin typeface="Microsoft Sans Serif"/>
                <a:cs typeface="Microsoft Sans Serif"/>
              </a:rPr>
              <a:t>а</a:t>
            </a:r>
            <a:r>
              <a:rPr sz="1800" spc="-10" dirty="0">
                <a:latin typeface="Microsoft Sans Serif"/>
                <a:cs typeface="Microsoft Sans Serif"/>
              </a:rPr>
              <a:t>ние  </a:t>
            </a:r>
            <a:r>
              <a:rPr sz="1800" spc="-5" dirty="0">
                <a:latin typeface="Microsoft Sans Serif"/>
                <a:cs typeface="Microsoft Sans Serif"/>
              </a:rPr>
              <a:t>обеспечивающее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полноценное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развитие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личности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детей.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5468" y="2258060"/>
            <a:ext cx="8195945" cy="4025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Microsoft Sans Serif"/>
                <a:cs typeface="Microsoft Sans Serif"/>
              </a:rPr>
              <a:t>Обязательная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часть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Программы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отражает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задачи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содержание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образования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пяти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образовательным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областям: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sz="1600" spc="-20" dirty="0">
                <a:latin typeface="Microsoft Sans Serif"/>
                <a:cs typeface="Microsoft Sans Serif"/>
              </a:rPr>
              <a:t>«Социально-коммуникативное</a:t>
            </a:r>
            <a:r>
              <a:rPr sz="1600" spc="1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развитие»,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10" dirty="0">
                <a:latin typeface="Microsoft Sans Serif"/>
                <a:cs typeface="Microsoft Sans Serif"/>
              </a:rPr>
              <a:t>«Познавательное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развитие»,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1600" spc="-10" dirty="0">
                <a:latin typeface="Microsoft Sans Serif"/>
                <a:cs typeface="Microsoft Sans Serif"/>
              </a:rPr>
              <a:t>«Речевое </a:t>
            </a:r>
            <a:r>
              <a:rPr sz="1600" spc="-15" dirty="0">
                <a:latin typeface="Microsoft Sans Serif"/>
                <a:cs typeface="Microsoft Sans Serif"/>
              </a:rPr>
              <a:t>развитие»,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15" dirty="0">
                <a:latin typeface="Microsoft Sans Serif"/>
                <a:cs typeface="Microsoft Sans Serif"/>
              </a:rPr>
              <a:t>«Художественно-эстетическое</a:t>
            </a:r>
            <a:r>
              <a:rPr sz="1600" spc="10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развитие»,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spc="-35" dirty="0">
                <a:latin typeface="Microsoft Sans Serif"/>
                <a:cs typeface="Microsoft Sans Serif"/>
              </a:rPr>
              <a:t>«Физическое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развитие».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Microsoft Sans Serif"/>
                <a:cs typeface="Microsoft Sans Serif"/>
              </a:rPr>
              <a:t>В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обязательной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части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отражены:</a:t>
            </a:r>
            <a:endParaRPr sz="1600">
              <a:latin typeface="Microsoft Sans Serif"/>
              <a:cs typeface="Microsoft Sans Serif"/>
            </a:endParaRPr>
          </a:p>
          <a:p>
            <a:pPr marL="194945" indent="-127000">
              <a:lnSpc>
                <a:spcPct val="100000"/>
              </a:lnSpc>
              <a:spcBef>
                <a:spcPts val="380"/>
              </a:spcBef>
              <a:buChar char="-"/>
              <a:tabLst>
                <a:tab pos="19558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вариативные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формы,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способы,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методы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средства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реализации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Программы;</a:t>
            </a:r>
            <a:endParaRPr sz="1600">
              <a:latin typeface="Microsoft Sans Serif"/>
              <a:cs typeface="Microsoft Sans Serif"/>
            </a:endParaRPr>
          </a:p>
          <a:p>
            <a:pPr marL="194945" indent="-127000">
              <a:lnSpc>
                <a:spcPct val="100000"/>
              </a:lnSpc>
              <a:spcBef>
                <a:spcPts val="385"/>
              </a:spcBef>
              <a:buChar char="-"/>
              <a:tabLst>
                <a:tab pos="19558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особенности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образовательной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деятельности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разных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видов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культурных</a:t>
            </a:r>
            <a:r>
              <a:rPr sz="1600" spc="9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практик;</a:t>
            </a:r>
            <a:endParaRPr sz="1600">
              <a:latin typeface="Microsoft Sans Serif"/>
              <a:cs typeface="Microsoft Sans Serif"/>
            </a:endParaRPr>
          </a:p>
          <a:p>
            <a:pPr marL="137160" indent="-125095">
              <a:lnSpc>
                <a:spcPct val="100000"/>
              </a:lnSpc>
              <a:spcBef>
                <a:spcPts val="385"/>
              </a:spcBef>
              <a:buChar char="-"/>
              <a:tabLst>
                <a:tab pos="137795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способы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направления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поддержки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детской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инициативы;</a:t>
            </a:r>
            <a:endParaRPr sz="1600">
              <a:latin typeface="Microsoft Sans Serif"/>
              <a:cs typeface="Microsoft Sans Serif"/>
            </a:endParaRPr>
          </a:p>
          <a:p>
            <a:pPr marL="137160" indent="-125095">
              <a:lnSpc>
                <a:spcPct val="100000"/>
              </a:lnSpc>
              <a:spcBef>
                <a:spcPts val="385"/>
              </a:spcBef>
              <a:buChar char="-"/>
              <a:tabLst>
                <a:tab pos="137795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особенности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взаимодействия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педагогического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коллектива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семьями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обучающихся;</a:t>
            </a:r>
            <a:endParaRPr sz="1600">
              <a:latin typeface="Microsoft Sans Serif"/>
              <a:cs typeface="Microsoft Sans Serif"/>
            </a:endParaRPr>
          </a:p>
          <a:p>
            <a:pPr marL="137160" indent="-125095">
              <a:lnSpc>
                <a:spcPct val="100000"/>
              </a:lnSpc>
              <a:spcBef>
                <a:spcPts val="385"/>
              </a:spcBef>
              <a:buChar char="-"/>
              <a:tabLst>
                <a:tab pos="137795" algn="l"/>
              </a:tabLst>
            </a:pPr>
            <a:r>
              <a:rPr sz="1600" spc="-15" dirty="0">
                <a:latin typeface="Microsoft Sans Serif"/>
                <a:cs typeface="Microsoft Sans Serif"/>
              </a:rPr>
              <a:t>коррекционно-развивающая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работа.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20811" y="192023"/>
            <a:ext cx="1438655" cy="14691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1258</Words>
  <Application>Microsoft Office PowerPoint</Application>
  <PresentationFormat>Лист A4 (210x297 мм)</PresentationFormat>
  <Paragraphs>161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«Детский сад комбинированного вида г. Никольское</vt:lpstr>
      <vt:lpstr>Уважаемые родители!</vt:lpstr>
      <vt:lpstr>Федеральная</vt:lpstr>
      <vt:lpstr>Задачи программы:</vt:lpstr>
      <vt:lpstr>Задачи программы:</vt:lpstr>
      <vt:lpstr>Принципы программы:</vt:lpstr>
      <vt:lpstr>Разделы образовательной программы:</vt:lpstr>
      <vt:lpstr>Целевой раздел включает:</vt:lpstr>
      <vt:lpstr>Содержательный раздел</vt:lpstr>
      <vt:lpstr>Содержательный раздел</vt:lpstr>
      <vt:lpstr>Организационный раздел</vt:lpstr>
      <vt:lpstr>ВЗАИМОДЕЙСТВИЕ ПЕДАГОГИЧЕСКОГО  КОЛЛЕКТИВА с СЕМЬЯМИ</vt:lpstr>
      <vt:lpstr>Достижение этих целей осуществляется  через решение основных задач:</vt:lpstr>
      <vt:lpstr>Принципы взаимодействия с родителями:</vt:lpstr>
      <vt:lpstr>Принципы взаимодействия с родителями:</vt:lpstr>
      <vt:lpstr>Направления деятельности педагогического коллектива: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Визитная карточка</dc:title>
  <dc:creator>Ани</dc:creator>
  <cp:lastModifiedBy>НАТАЛЬЯ ВЛАДИМИРОВНА</cp:lastModifiedBy>
  <cp:revision>3</cp:revision>
  <dcterms:created xsi:type="dcterms:W3CDTF">2023-12-15T15:23:24Z</dcterms:created>
  <dcterms:modified xsi:type="dcterms:W3CDTF">2023-12-21T14:48:12Z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2023-12-14T00:00:00Z</vt:filetime>
  </property>
  <property fmtid="{D5CDD505-2E9C-101B-9397-08002B2CF9AE}" pid="3" name="Creator">
    <vt:lpwstr>Microsoft® PowerPoint® для Microsoft 365</vt:lpwstr>
  </property>
  <property fmtid="{D5CDD505-2E9C-101B-9397-08002B2CF9AE}" pid="4" name="LastSaved">
    <vt:filetime>2023-12-15T00:00:00Z</vt:filetime>
  </property>
</Properties>
</file>