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3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11017" y="1306525"/>
            <a:ext cx="3646170" cy="2465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rgbClr val="25252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72689" y="3745433"/>
            <a:ext cx="4325620" cy="1245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rgbClr val="25252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53212" y="542544"/>
            <a:ext cx="8041005" cy="5756275"/>
          </a:xfrm>
          <a:custGeom>
            <a:avLst/>
            <a:gdLst/>
            <a:ahLst/>
            <a:cxnLst/>
            <a:rect l="l" t="t" r="r" b="b"/>
            <a:pathLst>
              <a:path w="8041005" h="5756275">
                <a:moveTo>
                  <a:pt x="0" y="5756148"/>
                </a:moveTo>
                <a:lnTo>
                  <a:pt x="8040624" y="5756148"/>
                </a:lnTo>
                <a:lnTo>
                  <a:pt x="8040624" y="0"/>
                </a:lnTo>
                <a:lnTo>
                  <a:pt x="0" y="0"/>
                </a:lnTo>
                <a:lnTo>
                  <a:pt x="0" y="5756148"/>
                </a:lnTo>
                <a:close/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128772"/>
            <a:ext cx="685799" cy="606551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7343" y="3128772"/>
            <a:ext cx="676655" cy="606551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278636" y="2354579"/>
            <a:ext cx="6595745" cy="0"/>
          </a:xfrm>
          <a:custGeom>
            <a:avLst/>
            <a:gdLst/>
            <a:ahLst/>
            <a:cxnLst/>
            <a:rect l="l" t="t" r="r" b="b"/>
            <a:pathLst>
              <a:path w="6595745">
                <a:moveTo>
                  <a:pt x="0" y="0"/>
                </a:moveTo>
                <a:lnTo>
                  <a:pt x="6595490" y="0"/>
                </a:lnTo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5252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5252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5252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53212" y="542544"/>
            <a:ext cx="8041005" cy="5756275"/>
          </a:xfrm>
          <a:custGeom>
            <a:avLst/>
            <a:gdLst/>
            <a:ahLst/>
            <a:cxnLst/>
            <a:rect l="l" t="t" r="r" b="b"/>
            <a:pathLst>
              <a:path w="8041005" h="5756275">
                <a:moveTo>
                  <a:pt x="0" y="5756148"/>
                </a:moveTo>
                <a:lnTo>
                  <a:pt x="8040624" y="5756148"/>
                </a:lnTo>
                <a:lnTo>
                  <a:pt x="8040624" y="0"/>
                </a:lnTo>
                <a:lnTo>
                  <a:pt x="0" y="0"/>
                </a:lnTo>
                <a:lnTo>
                  <a:pt x="0" y="5756148"/>
                </a:lnTo>
                <a:close/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3128772"/>
            <a:ext cx="685799" cy="606551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467343" y="3128772"/>
            <a:ext cx="676655" cy="6065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98015" y="1208608"/>
            <a:ext cx="534796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25252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5877" y="2427224"/>
            <a:ext cx="6643370" cy="1611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8636" y="2354579"/>
            <a:ext cx="6595745" cy="0"/>
          </a:xfrm>
          <a:custGeom>
            <a:avLst/>
            <a:gdLst/>
            <a:ahLst/>
            <a:cxnLst/>
            <a:rect l="l" t="t" r="r" b="b"/>
            <a:pathLst>
              <a:path w="6595745">
                <a:moveTo>
                  <a:pt x="0" y="0"/>
                </a:moveTo>
                <a:lnTo>
                  <a:pt x="6595490" y="0"/>
                </a:lnTo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51228" y="2696337"/>
            <a:ext cx="6278880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  <a:tabLst>
                <a:tab pos="3232150" algn="l"/>
              </a:tabLst>
            </a:pPr>
            <a:r>
              <a:rPr sz="3200" b="1" dirty="0">
                <a:solidFill>
                  <a:srgbClr val="252525"/>
                </a:solidFill>
                <a:latin typeface="Candara"/>
                <a:cs typeface="Candara"/>
              </a:rPr>
              <a:t>Ада</a:t>
            </a:r>
            <a:r>
              <a:rPr sz="3200" b="1" spc="15" dirty="0">
                <a:solidFill>
                  <a:srgbClr val="252525"/>
                </a:solidFill>
                <a:latin typeface="Candara"/>
                <a:cs typeface="Candara"/>
              </a:rPr>
              <a:t>п</a:t>
            </a:r>
            <a:r>
              <a:rPr sz="3200" b="1" spc="-15" dirty="0">
                <a:solidFill>
                  <a:srgbClr val="252525"/>
                </a:solidFill>
                <a:latin typeface="Candara"/>
                <a:cs typeface="Candara"/>
              </a:rPr>
              <a:t>тиро</a:t>
            </a:r>
            <a:r>
              <a:rPr sz="3200" b="1" spc="-5" dirty="0">
                <a:solidFill>
                  <a:srgbClr val="252525"/>
                </a:solidFill>
                <a:latin typeface="Candara"/>
                <a:cs typeface="Candara"/>
              </a:rPr>
              <a:t>в</a:t>
            </a:r>
            <a:r>
              <a:rPr sz="3200" b="1" spc="45" dirty="0">
                <a:solidFill>
                  <a:srgbClr val="252525"/>
                </a:solidFill>
                <a:latin typeface="Candara"/>
                <a:cs typeface="Candara"/>
              </a:rPr>
              <a:t>а</a:t>
            </a:r>
            <a:r>
              <a:rPr sz="3200" b="1" spc="55" dirty="0">
                <a:solidFill>
                  <a:srgbClr val="252525"/>
                </a:solidFill>
                <a:latin typeface="Candara"/>
                <a:cs typeface="Candara"/>
              </a:rPr>
              <a:t>н</a:t>
            </a:r>
            <a:r>
              <a:rPr sz="3200" b="1" spc="-5" dirty="0">
                <a:solidFill>
                  <a:srgbClr val="252525"/>
                </a:solidFill>
                <a:latin typeface="Candara"/>
                <a:cs typeface="Candara"/>
              </a:rPr>
              <a:t>на</a:t>
            </a:r>
            <a:r>
              <a:rPr sz="3200" b="1" dirty="0">
                <a:solidFill>
                  <a:srgbClr val="252525"/>
                </a:solidFill>
                <a:latin typeface="Candara"/>
                <a:cs typeface="Candara"/>
              </a:rPr>
              <a:t>я	</a:t>
            </a:r>
            <a:r>
              <a:rPr sz="3200" b="1" spc="-70" dirty="0">
                <a:solidFill>
                  <a:srgbClr val="252525"/>
                </a:solidFill>
                <a:latin typeface="Candara"/>
                <a:cs typeface="Candara"/>
              </a:rPr>
              <a:t>обра</a:t>
            </a:r>
            <a:r>
              <a:rPr sz="3200" b="1" spc="-50" dirty="0">
                <a:solidFill>
                  <a:srgbClr val="252525"/>
                </a:solidFill>
                <a:latin typeface="Candara"/>
                <a:cs typeface="Candara"/>
              </a:rPr>
              <a:t>з</a:t>
            </a:r>
            <a:r>
              <a:rPr sz="3200" b="1" spc="-60" dirty="0">
                <a:solidFill>
                  <a:srgbClr val="252525"/>
                </a:solidFill>
                <a:latin typeface="Candara"/>
                <a:cs typeface="Candara"/>
              </a:rPr>
              <a:t>ов</a:t>
            </a:r>
            <a:r>
              <a:rPr sz="3200" b="1" spc="-50" dirty="0">
                <a:solidFill>
                  <a:srgbClr val="252525"/>
                </a:solidFill>
                <a:latin typeface="Candara"/>
                <a:cs typeface="Candara"/>
              </a:rPr>
              <a:t>а</a:t>
            </a:r>
            <a:r>
              <a:rPr sz="3200" b="1" spc="-35" dirty="0">
                <a:solidFill>
                  <a:srgbClr val="252525"/>
                </a:solidFill>
                <a:latin typeface="Candara"/>
                <a:cs typeface="Candara"/>
              </a:rPr>
              <a:t>тельная  </a:t>
            </a:r>
            <a:r>
              <a:rPr sz="3200" b="1" spc="-40" dirty="0">
                <a:solidFill>
                  <a:srgbClr val="252525"/>
                </a:solidFill>
                <a:latin typeface="Candara"/>
                <a:cs typeface="Candara"/>
              </a:rPr>
              <a:t>программа</a:t>
            </a:r>
            <a:r>
              <a:rPr sz="3200" b="1" spc="70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3200" b="1" spc="-30" dirty="0">
                <a:solidFill>
                  <a:srgbClr val="252525"/>
                </a:solidFill>
                <a:latin typeface="Candara"/>
                <a:cs typeface="Candara"/>
              </a:rPr>
              <a:t>дошкольного</a:t>
            </a:r>
            <a:endParaRPr sz="3200">
              <a:latin typeface="Candara"/>
              <a:cs typeface="Candara"/>
            </a:endParaRPr>
          </a:p>
          <a:p>
            <a:pPr marL="194310" marR="194310" algn="ctr">
              <a:lnSpc>
                <a:spcPct val="100000"/>
              </a:lnSpc>
            </a:pPr>
            <a:r>
              <a:rPr sz="3200" b="1" spc="-30" dirty="0">
                <a:solidFill>
                  <a:srgbClr val="252525"/>
                </a:solidFill>
                <a:latin typeface="Candara"/>
                <a:cs typeface="Candara"/>
              </a:rPr>
              <a:t>образования</a:t>
            </a:r>
            <a:r>
              <a:rPr sz="3200" b="1" spc="30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3200" b="1" spc="-160" dirty="0">
                <a:solidFill>
                  <a:srgbClr val="252525"/>
                </a:solidFill>
                <a:latin typeface="Candara"/>
                <a:cs typeface="Candara"/>
              </a:rPr>
              <a:t>для</a:t>
            </a:r>
            <a:r>
              <a:rPr sz="3200" b="1" spc="60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3200" b="1" spc="35" dirty="0">
                <a:solidFill>
                  <a:srgbClr val="252525"/>
                </a:solidFill>
                <a:latin typeface="Candara"/>
                <a:cs typeface="Candara"/>
              </a:rPr>
              <a:t>воспитанников </a:t>
            </a:r>
            <a:r>
              <a:rPr sz="3200" b="1" spc="-680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3200" b="1" spc="75" dirty="0">
                <a:solidFill>
                  <a:srgbClr val="252525"/>
                </a:solidFill>
                <a:latin typeface="Candara"/>
                <a:cs typeface="Candara"/>
              </a:rPr>
              <a:t>с</a:t>
            </a:r>
            <a:r>
              <a:rPr sz="3200" b="1" spc="90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3200" b="1" spc="5" dirty="0">
                <a:solidFill>
                  <a:srgbClr val="252525"/>
                </a:solidFill>
                <a:latin typeface="Candara"/>
                <a:cs typeface="Candara"/>
              </a:rPr>
              <a:t>тяжелыми</a:t>
            </a:r>
            <a:r>
              <a:rPr sz="3200" b="1" spc="50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3200" b="1" spc="20" dirty="0">
                <a:solidFill>
                  <a:srgbClr val="252525"/>
                </a:solidFill>
                <a:latin typeface="Candara"/>
                <a:cs typeface="Candara"/>
              </a:rPr>
              <a:t>нарушениями</a:t>
            </a:r>
            <a:r>
              <a:rPr sz="3200" b="1" spc="60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3200" b="1" spc="35" dirty="0">
                <a:solidFill>
                  <a:srgbClr val="252525"/>
                </a:solidFill>
                <a:latin typeface="Candara"/>
                <a:cs typeface="Candara"/>
              </a:rPr>
              <a:t>речи</a:t>
            </a:r>
            <a:endParaRPr sz="3200">
              <a:latin typeface="Candara"/>
              <a:cs typeface="Candar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5636" y="1294638"/>
            <a:ext cx="7162165" cy="56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25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Муниципальное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казенное</a:t>
            </a:r>
            <a:r>
              <a:rPr sz="1800" spc="-15" dirty="0">
                <a:latin typeface="Times New Roman"/>
                <a:cs typeface="Times New Roman"/>
              </a:rPr>
              <a:t> дошкольное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образовательное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учреждение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 smtClean="0">
                <a:latin typeface="Times New Roman"/>
                <a:cs typeface="Times New Roman"/>
              </a:rPr>
              <a:t>№</a:t>
            </a:r>
            <a:r>
              <a:rPr lang="ru-RU" spc="-5" dirty="0" smtClean="0">
                <a:latin typeface="Times New Roman"/>
                <a:cs typeface="Times New Roman"/>
              </a:rPr>
              <a:t>34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ts val="2125"/>
              </a:lnSpc>
            </a:pPr>
            <a:r>
              <a:rPr sz="1800" spc="-15" dirty="0">
                <a:latin typeface="Times New Roman"/>
                <a:cs typeface="Times New Roman"/>
              </a:rPr>
              <a:t>«</a:t>
            </a:r>
            <a:r>
              <a:rPr sz="1800" spc="1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ск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ад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мб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ро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анно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 </a:t>
            </a:r>
            <a:r>
              <a:rPr sz="1800" spc="-5" dirty="0">
                <a:latin typeface="Times New Roman"/>
                <a:cs typeface="Times New Roman"/>
              </a:rPr>
              <a:t>вид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20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льс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spc="2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е»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Планируемые</a:t>
            </a:r>
            <a:r>
              <a:rPr spc="-15" dirty="0"/>
              <a:t> </a:t>
            </a:r>
            <a:r>
              <a:rPr spc="-120" dirty="0"/>
              <a:t>результаты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Планируемые </a:t>
            </a:r>
            <a:r>
              <a:rPr spc="-75" dirty="0"/>
              <a:t>результаты </a:t>
            </a:r>
            <a:r>
              <a:rPr spc="-40" dirty="0"/>
              <a:t>освоения </a:t>
            </a:r>
            <a:r>
              <a:rPr spc="35" dirty="0"/>
              <a:t>АОП </a:t>
            </a:r>
            <a:r>
              <a:rPr spc="40" dirty="0"/>
              <a:t> </a:t>
            </a:r>
            <a:r>
              <a:rPr spc="-25" dirty="0"/>
              <a:t>сформулированы</a:t>
            </a:r>
            <a:r>
              <a:rPr spc="-20" dirty="0"/>
              <a:t> </a:t>
            </a:r>
            <a:r>
              <a:rPr spc="-114" dirty="0"/>
              <a:t>в</a:t>
            </a:r>
            <a:r>
              <a:rPr spc="-110" dirty="0"/>
              <a:t> </a:t>
            </a:r>
            <a:r>
              <a:rPr spc="-70" dirty="0"/>
              <a:t>ряде</a:t>
            </a:r>
            <a:r>
              <a:rPr spc="-65" dirty="0"/>
              <a:t> </a:t>
            </a:r>
            <a:r>
              <a:rPr spc="-70" dirty="0"/>
              <a:t>целевых</a:t>
            </a:r>
            <a:r>
              <a:rPr spc="-65" dirty="0"/>
              <a:t> </a:t>
            </a:r>
            <a:r>
              <a:rPr spc="-20" dirty="0"/>
              <a:t>ориентиров. </a:t>
            </a:r>
            <a:r>
              <a:rPr spc="-635" dirty="0"/>
              <a:t> </a:t>
            </a:r>
            <a:r>
              <a:rPr spc="-60" dirty="0"/>
              <a:t>Целевые</a:t>
            </a:r>
            <a:r>
              <a:rPr spc="-55" dirty="0"/>
              <a:t> </a:t>
            </a:r>
            <a:r>
              <a:rPr spc="-20" dirty="0"/>
              <a:t>ориентиры</a:t>
            </a:r>
            <a:r>
              <a:rPr spc="-15" dirty="0"/>
              <a:t> </a:t>
            </a:r>
            <a:r>
              <a:rPr spc="-20" dirty="0"/>
              <a:t>данной</a:t>
            </a:r>
            <a:r>
              <a:rPr spc="-15" dirty="0"/>
              <a:t> </a:t>
            </a:r>
            <a:r>
              <a:rPr spc="-60" dirty="0"/>
              <a:t>программы </a:t>
            </a:r>
            <a:r>
              <a:rPr spc="-55" dirty="0"/>
              <a:t> базируются</a:t>
            </a:r>
            <a:r>
              <a:rPr spc="290" dirty="0"/>
              <a:t> </a:t>
            </a:r>
            <a:r>
              <a:rPr spc="-40" dirty="0"/>
              <a:t>на</a:t>
            </a:r>
            <a:r>
              <a:rPr spc="265" dirty="0"/>
              <a:t> </a:t>
            </a:r>
            <a:r>
              <a:rPr spc="-45" dirty="0"/>
              <a:t>ФГОС</a:t>
            </a:r>
            <a:r>
              <a:rPr spc="290" dirty="0"/>
              <a:t> </a:t>
            </a:r>
            <a:r>
              <a:rPr spc="40" dirty="0"/>
              <a:t>ДО</a:t>
            </a:r>
            <a:r>
              <a:rPr spc="195" dirty="0"/>
              <a:t> </a:t>
            </a:r>
            <a:r>
              <a:rPr spc="20" dirty="0"/>
              <a:t>и</a:t>
            </a:r>
            <a:r>
              <a:rPr spc="200" dirty="0"/>
              <a:t> </a:t>
            </a:r>
            <a:r>
              <a:rPr spc="-75" dirty="0"/>
              <a:t>задачах</a:t>
            </a:r>
            <a:r>
              <a:rPr spc="305" dirty="0"/>
              <a:t> </a:t>
            </a:r>
            <a:r>
              <a:rPr spc="-15" dirty="0"/>
              <a:t>данной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5877" y="4012438"/>
            <a:ext cx="6642734" cy="81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77110" algn="l"/>
                <a:tab pos="3159760" algn="l"/>
                <a:tab pos="4982845" algn="l"/>
              </a:tabLst>
            </a:pPr>
            <a:r>
              <a:rPr sz="2600" spc="25" dirty="0">
                <a:latin typeface="Times New Roman"/>
                <a:cs typeface="Times New Roman"/>
              </a:rPr>
              <a:t>пр</a:t>
            </a:r>
            <a:r>
              <a:rPr sz="2600" spc="30" dirty="0">
                <a:latin typeface="Times New Roman"/>
                <a:cs typeface="Times New Roman"/>
              </a:rPr>
              <a:t>о</a:t>
            </a:r>
            <a:r>
              <a:rPr sz="2600" spc="-160" dirty="0">
                <a:latin typeface="Times New Roman"/>
                <a:cs typeface="Times New Roman"/>
              </a:rPr>
              <a:t>г</a:t>
            </a:r>
            <a:r>
              <a:rPr sz="2600" spc="-85" dirty="0">
                <a:latin typeface="Times New Roman"/>
                <a:cs typeface="Times New Roman"/>
              </a:rPr>
              <a:t>рамм</a:t>
            </a:r>
            <a:r>
              <a:rPr sz="2600" spc="-114" dirty="0">
                <a:latin typeface="Times New Roman"/>
                <a:cs typeface="Times New Roman"/>
              </a:rPr>
              <a:t>ы</a:t>
            </a:r>
            <a:r>
              <a:rPr sz="2600" spc="-85" dirty="0">
                <a:latin typeface="Times New Roman"/>
                <a:cs typeface="Times New Roman"/>
              </a:rPr>
              <a:t>.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20" dirty="0">
                <a:latin typeface="Times New Roman"/>
                <a:cs typeface="Times New Roman"/>
              </a:rPr>
              <a:t>К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35" dirty="0">
                <a:latin typeface="Times New Roman"/>
                <a:cs typeface="Times New Roman"/>
              </a:rPr>
              <a:t>цел</a:t>
            </a:r>
            <a:r>
              <a:rPr sz="2600" spc="-50" dirty="0">
                <a:latin typeface="Times New Roman"/>
                <a:cs typeface="Times New Roman"/>
              </a:rPr>
              <a:t>е</a:t>
            </a:r>
            <a:r>
              <a:rPr sz="2600" spc="-120" dirty="0">
                <a:latin typeface="Times New Roman"/>
                <a:cs typeface="Times New Roman"/>
              </a:rPr>
              <a:t>вым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ори</a:t>
            </a:r>
            <a:r>
              <a:rPr sz="2600" spc="-10" dirty="0">
                <a:latin typeface="Times New Roman"/>
                <a:cs typeface="Times New Roman"/>
              </a:rPr>
              <a:t>е</a:t>
            </a:r>
            <a:r>
              <a:rPr sz="2600" spc="-30" dirty="0">
                <a:latin typeface="Times New Roman"/>
                <a:cs typeface="Times New Roman"/>
              </a:rPr>
              <a:t>нтирам  </a:t>
            </a:r>
            <a:r>
              <a:rPr sz="2600" spc="-25" dirty="0">
                <a:latin typeface="Times New Roman"/>
                <a:cs typeface="Times New Roman"/>
              </a:rPr>
              <a:t>дошкольного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40989" y="4408373"/>
            <a:ext cx="173355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5" dirty="0">
                <a:latin typeface="Times New Roman"/>
                <a:cs typeface="Times New Roman"/>
              </a:rPr>
              <a:t>образования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96661" y="4408373"/>
            <a:ext cx="260223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3860" algn="l"/>
                <a:tab pos="2451100" algn="l"/>
              </a:tabLst>
            </a:pPr>
            <a:r>
              <a:rPr sz="2600" spc="-114" dirty="0">
                <a:latin typeface="Times New Roman"/>
                <a:cs typeface="Times New Roman"/>
              </a:rPr>
              <a:t>в	</a:t>
            </a:r>
            <a:r>
              <a:rPr sz="2600" spc="-20" dirty="0">
                <a:latin typeface="Times New Roman"/>
                <a:cs typeface="Times New Roman"/>
              </a:rPr>
              <a:t>со</a:t>
            </a:r>
            <a:r>
              <a:rPr sz="2600" spc="10" dirty="0">
                <a:latin typeface="Times New Roman"/>
                <a:cs typeface="Times New Roman"/>
              </a:rPr>
              <a:t>о</a:t>
            </a:r>
            <a:r>
              <a:rPr sz="2600" spc="-85" dirty="0">
                <a:latin typeface="Times New Roman"/>
                <a:cs typeface="Times New Roman"/>
              </a:rPr>
              <a:t>тв</a:t>
            </a:r>
            <a:r>
              <a:rPr sz="2600" spc="-95" dirty="0">
                <a:latin typeface="Times New Roman"/>
                <a:cs typeface="Times New Roman"/>
              </a:rPr>
              <a:t>е</a:t>
            </a:r>
            <a:r>
              <a:rPr sz="2600" spc="-70" dirty="0">
                <a:latin typeface="Times New Roman"/>
                <a:cs typeface="Times New Roman"/>
              </a:rPr>
              <a:t>т</a:t>
            </a:r>
            <a:r>
              <a:rPr sz="2600" spc="-80" dirty="0">
                <a:latin typeface="Times New Roman"/>
                <a:cs typeface="Times New Roman"/>
              </a:rPr>
              <a:t>с</a:t>
            </a:r>
            <a:r>
              <a:rPr sz="2600" spc="-50" dirty="0">
                <a:latin typeface="Times New Roman"/>
                <a:cs typeface="Times New Roman"/>
              </a:rPr>
              <a:t>тв</a:t>
            </a:r>
            <a:r>
              <a:rPr sz="2600" spc="-75" dirty="0">
                <a:latin typeface="Times New Roman"/>
                <a:cs typeface="Times New Roman"/>
              </a:rPr>
              <a:t>и</a:t>
            </a:r>
            <a:r>
              <a:rPr sz="2600" spc="20" dirty="0">
                <a:latin typeface="Times New Roman"/>
                <a:cs typeface="Times New Roman"/>
              </a:rPr>
              <a:t>и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70" dirty="0">
                <a:latin typeface="Times New Roman"/>
                <a:cs typeface="Times New Roman"/>
              </a:rPr>
              <a:t>с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5877" y="4805298"/>
            <a:ext cx="248158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2205" algn="l"/>
              </a:tabLst>
            </a:pPr>
            <a:r>
              <a:rPr sz="2600" spc="35" dirty="0">
                <a:latin typeface="Times New Roman"/>
                <a:cs typeface="Times New Roman"/>
              </a:rPr>
              <a:t>АОП	</a:t>
            </a:r>
            <a:r>
              <a:rPr sz="2600" spc="-55" dirty="0">
                <a:latin typeface="Times New Roman"/>
                <a:cs typeface="Times New Roman"/>
              </a:rPr>
              <a:t>относятся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6789" y="4805298"/>
            <a:ext cx="165798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Times New Roman"/>
                <a:cs typeface="Times New Roman"/>
              </a:rPr>
              <a:t>соц</a:t>
            </a:r>
            <a:r>
              <a:rPr sz="2600" spc="10" dirty="0">
                <a:latin typeface="Times New Roman"/>
                <a:cs typeface="Times New Roman"/>
              </a:rPr>
              <a:t>и</a:t>
            </a:r>
            <a:r>
              <a:rPr sz="2600" spc="-30" dirty="0">
                <a:latin typeface="Times New Roman"/>
                <a:cs typeface="Times New Roman"/>
              </a:rPr>
              <a:t>альн</a:t>
            </a:r>
            <a:r>
              <a:rPr sz="2600" spc="-45" dirty="0">
                <a:latin typeface="Times New Roman"/>
                <a:cs typeface="Times New Roman"/>
              </a:rPr>
              <a:t>о-  </a:t>
            </a:r>
            <a:r>
              <a:rPr sz="2600" spc="-70" dirty="0">
                <a:latin typeface="Times New Roman"/>
                <a:cs typeface="Times New Roman"/>
              </a:rPr>
              <a:t>возможных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48247" y="4805298"/>
            <a:ext cx="184975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 marR="5080" indent="-163195">
              <a:lnSpc>
                <a:spcPct val="100000"/>
              </a:lnSpc>
              <a:spcBef>
                <a:spcPts val="100"/>
              </a:spcBef>
            </a:pPr>
            <a:r>
              <a:rPr sz="2600" spc="25" dirty="0">
                <a:latin typeface="Times New Roman"/>
                <a:cs typeface="Times New Roman"/>
              </a:rPr>
              <a:t>но</a:t>
            </a:r>
            <a:r>
              <a:rPr sz="2600" spc="10" dirty="0">
                <a:latin typeface="Times New Roman"/>
                <a:cs typeface="Times New Roman"/>
              </a:rPr>
              <a:t>р</a:t>
            </a:r>
            <a:r>
              <a:rPr sz="2600" spc="-70" dirty="0">
                <a:latin typeface="Times New Roman"/>
                <a:cs typeface="Times New Roman"/>
              </a:rPr>
              <a:t>мат</a:t>
            </a:r>
            <a:r>
              <a:rPr sz="2600" spc="-80" dirty="0">
                <a:latin typeface="Times New Roman"/>
                <a:cs typeface="Times New Roman"/>
              </a:rPr>
              <a:t>и</a:t>
            </a:r>
            <a:r>
              <a:rPr sz="2600" spc="-60" dirty="0">
                <a:latin typeface="Times New Roman"/>
                <a:cs typeface="Times New Roman"/>
              </a:rPr>
              <a:t>вные  </a:t>
            </a:r>
            <a:r>
              <a:rPr sz="2600" spc="-65" dirty="0">
                <a:latin typeface="Times New Roman"/>
                <a:cs typeface="Times New Roman"/>
              </a:rPr>
              <a:t>достиже</a:t>
            </a:r>
            <a:r>
              <a:rPr sz="2600" spc="20" dirty="0">
                <a:latin typeface="Times New Roman"/>
                <a:cs typeface="Times New Roman"/>
              </a:rPr>
              <a:t>ний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5877" y="5201539"/>
            <a:ext cx="2152650" cy="81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spc="-85" dirty="0">
                <a:latin typeface="Times New Roman"/>
                <a:cs typeface="Times New Roman"/>
              </a:rPr>
              <a:t>характ</a:t>
            </a:r>
            <a:r>
              <a:rPr sz="2600" spc="-90" dirty="0">
                <a:latin typeface="Times New Roman"/>
                <a:cs typeface="Times New Roman"/>
              </a:rPr>
              <a:t>е</a:t>
            </a:r>
            <a:r>
              <a:rPr sz="2600" spc="-30" dirty="0">
                <a:latin typeface="Times New Roman"/>
                <a:cs typeface="Times New Roman"/>
              </a:rPr>
              <a:t>ристики  </a:t>
            </a:r>
            <a:r>
              <a:rPr sz="2600" spc="-55" dirty="0">
                <a:latin typeface="Times New Roman"/>
                <a:cs typeface="Times New Roman"/>
              </a:rPr>
              <a:t>ребёнка.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21130" marR="5080" indent="-1408430">
              <a:lnSpc>
                <a:spcPct val="100000"/>
              </a:lnSpc>
              <a:spcBef>
                <a:spcPts val="105"/>
              </a:spcBef>
            </a:pPr>
            <a:r>
              <a:rPr spc="-75" dirty="0"/>
              <a:t>Спасибо  </a:t>
            </a:r>
            <a:r>
              <a:rPr spc="-195" dirty="0"/>
              <a:t>за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15" dirty="0"/>
              <a:t>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2680" y="701116"/>
            <a:ext cx="664337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2400" spc="25" dirty="0">
                <a:latin typeface="Times New Roman"/>
                <a:cs typeface="Times New Roman"/>
              </a:rPr>
              <a:t>АОП </a:t>
            </a:r>
            <a:r>
              <a:rPr sz="2400" spc="35" dirty="0">
                <a:latin typeface="Times New Roman"/>
                <a:cs typeface="Times New Roman"/>
              </a:rPr>
              <a:t>ДО </a:t>
            </a:r>
            <a:r>
              <a:rPr sz="2400" spc="-75" dirty="0">
                <a:latin typeface="Times New Roman"/>
                <a:cs typeface="Times New Roman"/>
              </a:rPr>
              <a:t>для </a:t>
            </a:r>
            <a:r>
              <a:rPr sz="2400" spc="-40" dirty="0">
                <a:latin typeface="Times New Roman"/>
                <a:cs typeface="Times New Roman"/>
              </a:rPr>
              <a:t>обучающихся </a:t>
            </a:r>
            <a:r>
              <a:rPr sz="2400" spc="-65" dirty="0">
                <a:latin typeface="Times New Roman"/>
                <a:cs typeface="Times New Roman"/>
              </a:rPr>
              <a:t>с </a:t>
            </a:r>
            <a:r>
              <a:rPr sz="2400" spc="35" dirty="0">
                <a:latin typeface="Times New Roman"/>
                <a:cs typeface="Times New Roman"/>
              </a:rPr>
              <a:t>ТНР </a:t>
            </a:r>
            <a:r>
              <a:rPr sz="2400" spc="-75" dirty="0">
                <a:latin typeface="Times New Roman"/>
                <a:cs typeface="Times New Roman"/>
              </a:rPr>
              <a:t>(далее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Программа)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предназначена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для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специалистов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и 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педагогов </a:t>
            </a:r>
            <a:r>
              <a:rPr sz="2400" spc="-40" dirty="0">
                <a:latin typeface="Times New Roman"/>
                <a:cs typeface="Times New Roman"/>
              </a:rPr>
              <a:t>Муниципального </a:t>
            </a:r>
            <a:r>
              <a:rPr sz="2400" spc="-45" dirty="0">
                <a:latin typeface="Times New Roman"/>
                <a:cs typeface="Times New Roman"/>
              </a:rPr>
              <a:t>казенного </a:t>
            </a:r>
            <a:r>
              <a:rPr sz="2400" spc="-25" dirty="0">
                <a:latin typeface="Times New Roman"/>
                <a:cs typeface="Times New Roman"/>
              </a:rPr>
              <a:t>дошкольного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образовательного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65" dirty="0" err="1">
                <a:latin typeface="Times New Roman"/>
                <a:cs typeface="Times New Roman"/>
              </a:rPr>
              <a:t>учреждения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№</a:t>
            </a:r>
            <a:r>
              <a:rPr lang="ru-RU" sz="2400" dirty="0" smtClean="0">
                <a:latin typeface="Times New Roman"/>
                <a:cs typeface="Times New Roman"/>
              </a:rPr>
              <a:t>34</a:t>
            </a:r>
            <a:r>
              <a:rPr sz="2400" spc="5" dirty="0" smtClean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«Детский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сад 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комбинированного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вида</a:t>
            </a:r>
            <a:r>
              <a:rPr sz="2400" spc="-70" dirty="0">
                <a:latin typeface="Times New Roman"/>
                <a:cs typeface="Times New Roman"/>
              </a:rPr>
              <a:t> г.Никольское»,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в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котором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воспитываются дети </a:t>
            </a:r>
            <a:r>
              <a:rPr sz="2400" spc="-70" dirty="0">
                <a:latin typeface="Times New Roman"/>
                <a:cs typeface="Times New Roman"/>
              </a:rPr>
              <a:t>с </a:t>
            </a:r>
            <a:r>
              <a:rPr sz="2400" spc="-80" dirty="0">
                <a:latin typeface="Times New Roman"/>
                <a:cs typeface="Times New Roman"/>
              </a:rPr>
              <a:t>тяжелыми </a:t>
            </a:r>
            <a:r>
              <a:rPr sz="2400" spc="-40" dirty="0">
                <a:latin typeface="Times New Roman"/>
                <a:cs typeface="Times New Roman"/>
              </a:rPr>
              <a:t>нарушениями </a:t>
            </a:r>
            <a:r>
              <a:rPr sz="2400" spc="-10" dirty="0">
                <a:latin typeface="Times New Roman"/>
                <a:cs typeface="Times New Roman"/>
              </a:rPr>
              <a:t>речи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(далее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-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дети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с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ТНР).</a:t>
            </a:r>
            <a:endParaRPr sz="2400" dirty="0">
              <a:latin typeface="Times New Roman"/>
              <a:cs typeface="Times New Roman"/>
            </a:endParaRPr>
          </a:p>
          <a:p>
            <a:pPr marL="12700" marR="5080" indent="914400" algn="just">
              <a:lnSpc>
                <a:spcPct val="100000"/>
              </a:lnSpc>
              <a:spcBef>
                <a:spcPts val="10"/>
              </a:spcBef>
            </a:pPr>
            <a:r>
              <a:rPr sz="2400" spc="-50" dirty="0">
                <a:latin typeface="Times New Roman"/>
                <a:cs typeface="Times New Roman"/>
              </a:rPr>
              <a:t>Содержание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Программы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в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соответствии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с 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требованиями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Стандарта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включает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три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основных 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раздела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целевой,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содержательный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и 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организационный.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1558" y="1313764"/>
            <a:ext cx="25126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25" dirty="0">
                <a:latin typeface="Candara"/>
                <a:cs typeface="Candara"/>
              </a:rPr>
              <a:t>Целевой</a:t>
            </a:r>
            <a:r>
              <a:rPr sz="2800" b="1" spc="60" dirty="0">
                <a:latin typeface="Candara"/>
                <a:cs typeface="Candara"/>
              </a:rPr>
              <a:t> </a:t>
            </a:r>
            <a:r>
              <a:rPr sz="2800" b="1" spc="-100" dirty="0">
                <a:latin typeface="Candara"/>
                <a:cs typeface="Candara"/>
              </a:rPr>
              <a:t>раздел</a:t>
            </a:r>
            <a:endParaRPr sz="2800">
              <a:latin typeface="Candara"/>
              <a:cs typeface="Candar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80541" y="2643377"/>
            <a:ext cx="6558280" cy="3012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95"/>
              </a:spcBef>
            </a:pPr>
            <a:r>
              <a:rPr sz="2800" spc="-55" dirty="0">
                <a:latin typeface="Times New Roman"/>
                <a:cs typeface="Times New Roman"/>
              </a:rPr>
              <a:t>Программа </a:t>
            </a:r>
            <a:r>
              <a:rPr sz="2800" spc="-60" dirty="0">
                <a:latin typeface="Times New Roman"/>
                <a:cs typeface="Times New Roman"/>
              </a:rPr>
              <a:t>включает </a:t>
            </a:r>
            <a:r>
              <a:rPr sz="2800" spc="-40" dirty="0">
                <a:latin typeface="Times New Roman"/>
                <a:cs typeface="Times New Roman"/>
              </a:rPr>
              <a:t>пояснительную 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Times New Roman"/>
                <a:cs typeface="Times New Roman"/>
              </a:rPr>
              <a:t>записку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и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планируемые</a:t>
            </a:r>
            <a:r>
              <a:rPr sz="2800" spc="1210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результаты 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освоения </a:t>
            </a:r>
            <a:r>
              <a:rPr sz="2800" spc="-60" dirty="0">
                <a:latin typeface="Times New Roman"/>
                <a:cs typeface="Times New Roman"/>
              </a:rPr>
              <a:t>Программы, </a:t>
            </a:r>
            <a:r>
              <a:rPr sz="2800" spc="-55" dirty="0">
                <a:latin typeface="Times New Roman"/>
                <a:cs typeface="Times New Roman"/>
              </a:rPr>
              <a:t>определяет </a:t>
            </a:r>
            <a:r>
              <a:rPr sz="2800" spc="-80" dirty="0">
                <a:latin typeface="Times New Roman"/>
                <a:cs typeface="Times New Roman"/>
              </a:rPr>
              <a:t>ее </a:t>
            </a:r>
            <a:r>
              <a:rPr sz="2800" spc="-20" dirty="0">
                <a:latin typeface="Times New Roman"/>
                <a:cs typeface="Times New Roman"/>
              </a:rPr>
              <a:t>цели </a:t>
            </a:r>
            <a:r>
              <a:rPr sz="2800" spc="20" dirty="0">
                <a:latin typeface="Times New Roman"/>
                <a:cs typeface="Times New Roman"/>
              </a:rPr>
              <a:t>и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задачи,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принципы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и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подходы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к 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формированию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Программы,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планируемые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результаты</a:t>
            </a:r>
            <a:r>
              <a:rPr sz="2800" spc="-80" dirty="0">
                <a:latin typeface="Times New Roman"/>
                <a:cs typeface="Times New Roman"/>
              </a:rPr>
              <a:t> ее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освоения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в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Times New Roman"/>
                <a:cs typeface="Times New Roman"/>
              </a:rPr>
              <a:t>виде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Times New Roman"/>
                <a:cs typeface="Times New Roman"/>
              </a:rPr>
              <a:t>целевых 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ориентиров.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9661" y="1313764"/>
            <a:ext cx="3896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20" dirty="0">
                <a:latin typeface="Candara"/>
                <a:cs typeface="Candara"/>
              </a:rPr>
              <a:t>Содержательный</a:t>
            </a:r>
            <a:r>
              <a:rPr sz="2800" b="1" spc="80" dirty="0">
                <a:latin typeface="Candara"/>
                <a:cs typeface="Candara"/>
              </a:rPr>
              <a:t> </a:t>
            </a:r>
            <a:r>
              <a:rPr sz="2800" b="1" spc="-100" dirty="0">
                <a:latin typeface="Candara"/>
                <a:cs typeface="Candara"/>
              </a:rPr>
              <a:t>раздел</a:t>
            </a:r>
            <a:endParaRPr sz="2800">
              <a:latin typeface="Candara"/>
              <a:cs typeface="Candar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70302" y="2580259"/>
            <a:ext cx="1082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Times New Roman"/>
                <a:cs typeface="Times New Roman"/>
              </a:rPr>
              <a:t>Программа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48836" y="2580259"/>
            <a:ext cx="911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Times New Roman"/>
                <a:cs typeface="Times New Roman"/>
              </a:rPr>
              <a:t>вклю</a:t>
            </a:r>
            <a:r>
              <a:rPr sz="1800" spc="-35" dirty="0">
                <a:latin typeface="Times New Roman"/>
                <a:cs typeface="Times New Roman"/>
              </a:rPr>
              <a:t>ч</a:t>
            </a:r>
            <a:r>
              <a:rPr sz="1800" spc="-60" dirty="0">
                <a:latin typeface="Times New Roman"/>
                <a:cs typeface="Times New Roman"/>
              </a:rPr>
              <a:t>ает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5285" y="2580259"/>
            <a:ext cx="9207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Times New Roman"/>
                <a:cs typeface="Times New Roman"/>
              </a:rPr>
              <a:t>описание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72276" y="2580259"/>
            <a:ext cx="162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Times New Roman"/>
                <a:cs typeface="Times New Roman"/>
              </a:rPr>
              <a:t>образовательной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5877" y="2854833"/>
            <a:ext cx="1728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5740" algn="l"/>
              </a:tabLst>
            </a:pPr>
            <a:r>
              <a:rPr sz="1800" spc="-65" dirty="0">
                <a:latin typeface="Times New Roman"/>
                <a:cs typeface="Times New Roman"/>
              </a:rPr>
              <a:t>д</a:t>
            </a:r>
            <a:r>
              <a:rPr sz="1800" spc="-75" dirty="0">
                <a:latin typeface="Times New Roman"/>
                <a:cs typeface="Times New Roman"/>
              </a:rPr>
              <a:t>е</a:t>
            </a:r>
            <a:r>
              <a:rPr sz="1800" spc="-70" dirty="0">
                <a:latin typeface="Times New Roman"/>
                <a:cs typeface="Times New Roman"/>
              </a:rPr>
              <a:t>я</a:t>
            </a:r>
            <a:r>
              <a:rPr sz="1800" spc="-65" dirty="0">
                <a:latin typeface="Times New Roman"/>
                <a:cs typeface="Times New Roman"/>
              </a:rPr>
              <a:t>т</a:t>
            </a:r>
            <a:r>
              <a:rPr sz="1800" spc="-6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ль</a:t>
            </a:r>
            <a:r>
              <a:rPr sz="1800" spc="-20" dirty="0">
                <a:latin typeface="Times New Roman"/>
                <a:cs typeface="Times New Roman"/>
              </a:rPr>
              <a:t>н</a:t>
            </a:r>
            <a:r>
              <a:rPr sz="1800" spc="15" dirty="0">
                <a:latin typeface="Times New Roman"/>
                <a:cs typeface="Times New Roman"/>
              </a:rPr>
              <a:t>о</a:t>
            </a: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ти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Times New Roman"/>
                <a:cs typeface="Times New Roman"/>
              </a:rPr>
              <a:t>по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74873" y="2854833"/>
            <a:ext cx="2311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9765" algn="l"/>
              </a:tabLst>
            </a:pPr>
            <a:r>
              <a:rPr sz="1800" spc="-40" dirty="0">
                <a:latin typeface="Times New Roman"/>
                <a:cs typeface="Times New Roman"/>
              </a:rPr>
              <a:t>п</a:t>
            </a:r>
            <a:r>
              <a:rPr sz="1800" spc="-50" dirty="0">
                <a:latin typeface="Times New Roman"/>
                <a:cs typeface="Times New Roman"/>
              </a:rPr>
              <a:t>я</a:t>
            </a:r>
            <a:r>
              <a:rPr sz="1800" spc="-20" dirty="0">
                <a:latin typeface="Times New Roman"/>
                <a:cs typeface="Times New Roman"/>
              </a:rPr>
              <a:t>ти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б</a:t>
            </a:r>
            <a:r>
              <a:rPr sz="1800" spc="15" dirty="0">
                <a:latin typeface="Times New Roman"/>
                <a:cs typeface="Times New Roman"/>
              </a:rPr>
              <a:t>р</a:t>
            </a:r>
            <a:r>
              <a:rPr sz="1800" spc="-55" dirty="0">
                <a:latin typeface="Times New Roman"/>
                <a:cs typeface="Times New Roman"/>
              </a:rPr>
              <a:t>аз</a:t>
            </a:r>
            <a:r>
              <a:rPr sz="1800" spc="15" dirty="0">
                <a:latin typeface="Times New Roman"/>
                <a:cs typeface="Times New Roman"/>
              </a:rPr>
              <a:t>о</a:t>
            </a:r>
            <a:r>
              <a:rPr sz="1800" spc="-40" dirty="0">
                <a:latin typeface="Times New Roman"/>
                <a:cs typeface="Times New Roman"/>
              </a:rPr>
              <a:t>ватель</a:t>
            </a:r>
            <a:r>
              <a:rPr sz="1800" spc="-60" dirty="0">
                <a:latin typeface="Times New Roman"/>
                <a:cs typeface="Times New Roman"/>
              </a:rPr>
              <a:t>н</a:t>
            </a:r>
            <a:r>
              <a:rPr sz="1800" spc="-85" dirty="0">
                <a:latin typeface="Times New Roman"/>
                <a:cs typeface="Times New Roman"/>
              </a:rPr>
              <a:t>ым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76138" y="2854833"/>
            <a:ext cx="932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б</a:t>
            </a:r>
            <a:r>
              <a:rPr sz="1800" spc="-60" dirty="0">
                <a:latin typeface="Times New Roman"/>
                <a:cs typeface="Times New Roman"/>
              </a:rPr>
              <a:t>ластям</a:t>
            </a:r>
            <a:r>
              <a:rPr sz="1800" spc="-11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98056" y="2854833"/>
            <a:ext cx="1101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Times New Roman"/>
                <a:cs typeface="Times New Roman"/>
              </a:rPr>
              <a:t>социально-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5877" y="3129153"/>
            <a:ext cx="1697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0" dirty="0">
                <a:latin typeface="Times New Roman"/>
                <a:cs typeface="Times New Roman"/>
              </a:rPr>
              <a:t>комм</a:t>
            </a:r>
            <a:r>
              <a:rPr sz="1800" spc="-85" dirty="0">
                <a:latin typeface="Times New Roman"/>
                <a:cs typeface="Times New Roman"/>
              </a:rPr>
              <a:t>у</a:t>
            </a:r>
            <a:r>
              <a:rPr sz="1800" spc="10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35" dirty="0">
                <a:latin typeface="Times New Roman"/>
                <a:cs typeface="Times New Roman"/>
              </a:rPr>
              <a:t>кативно</a:t>
            </a:r>
            <a:r>
              <a:rPr sz="1800" spc="-50" dirty="0">
                <a:latin typeface="Times New Roman"/>
                <a:cs typeface="Times New Roman"/>
              </a:rPr>
              <a:t>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70301" y="3129153"/>
            <a:ext cx="90614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latin typeface="Times New Roman"/>
                <a:cs typeface="Times New Roman"/>
              </a:rPr>
              <a:t>развитие;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98441" y="3129153"/>
            <a:ext cx="1495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latin typeface="Times New Roman"/>
                <a:cs typeface="Times New Roman"/>
              </a:rPr>
              <a:t>познавательное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13196" y="3129153"/>
            <a:ext cx="90614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latin typeface="Times New Roman"/>
                <a:cs typeface="Times New Roman"/>
              </a:rPr>
              <a:t>развитие;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39431" y="3129153"/>
            <a:ext cx="757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" dirty="0">
                <a:latin typeface="Times New Roman"/>
                <a:cs typeface="Times New Roman"/>
              </a:rPr>
              <a:t>р</a:t>
            </a:r>
            <a:r>
              <a:rPr sz="1800" spc="-6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ч</a:t>
            </a:r>
            <a:r>
              <a:rPr sz="1800" spc="-60" dirty="0">
                <a:latin typeface="Times New Roman"/>
                <a:cs typeface="Times New Roman"/>
              </a:rPr>
              <a:t>е</a:t>
            </a:r>
            <a:r>
              <a:rPr sz="1800" spc="-40" dirty="0">
                <a:latin typeface="Times New Roman"/>
                <a:cs typeface="Times New Roman"/>
              </a:rPr>
              <a:t>вое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84501" y="3403472"/>
            <a:ext cx="2715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latin typeface="Times New Roman"/>
                <a:cs typeface="Times New Roman"/>
              </a:rPr>
              <a:t>художественно-эстетическое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19165" y="3403472"/>
            <a:ext cx="1041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marR="5080" indent="-222885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Times New Roman"/>
                <a:cs typeface="Times New Roman"/>
              </a:rPr>
              <a:t>развитие;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15" dirty="0">
                <a:latin typeface="Times New Roman"/>
                <a:cs typeface="Times New Roman"/>
              </a:rPr>
              <a:t>р</a:t>
            </a:r>
            <a:r>
              <a:rPr sz="1800" spc="-60" dirty="0">
                <a:latin typeface="Times New Roman"/>
                <a:cs typeface="Times New Roman"/>
              </a:rPr>
              <a:t>е</a:t>
            </a:r>
            <a:r>
              <a:rPr sz="1800" spc="-65" dirty="0">
                <a:latin typeface="Times New Roman"/>
                <a:cs typeface="Times New Roman"/>
              </a:rPr>
              <a:t>д</a:t>
            </a:r>
            <a:r>
              <a:rPr sz="1800" spc="-75" dirty="0">
                <a:latin typeface="Times New Roman"/>
                <a:cs typeface="Times New Roman"/>
              </a:rPr>
              <a:t>с</a:t>
            </a:r>
            <a:r>
              <a:rPr sz="1800" spc="-65" dirty="0">
                <a:latin typeface="Times New Roman"/>
                <a:cs typeface="Times New Roman"/>
              </a:rPr>
              <a:t>т</a:t>
            </a:r>
            <a:r>
              <a:rPr sz="1800" spc="-60" dirty="0">
                <a:latin typeface="Times New Roman"/>
                <a:cs typeface="Times New Roman"/>
              </a:rPr>
              <a:t>в</a:t>
            </a:r>
            <a:r>
              <a:rPr sz="1800" spc="-70" dirty="0">
                <a:latin typeface="Times New Roman"/>
                <a:cs typeface="Times New Roman"/>
              </a:rPr>
              <a:t>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46240" y="3403472"/>
            <a:ext cx="1152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545" marR="5080" indent="-3048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latin typeface="Times New Roman"/>
                <a:cs typeface="Times New Roman"/>
              </a:rPr>
              <a:t>физи</a:t>
            </a:r>
            <a:r>
              <a:rPr sz="1800" spc="30" dirty="0">
                <a:latin typeface="Times New Roman"/>
                <a:cs typeface="Times New Roman"/>
              </a:rPr>
              <a:t>ч</a:t>
            </a:r>
            <a:r>
              <a:rPr sz="1800" spc="-60" dirty="0">
                <a:latin typeface="Times New Roman"/>
                <a:cs typeface="Times New Roman"/>
              </a:rPr>
              <a:t>ес</a:t>
            </a:r>
            <a:r>
              <a:rPr sz="1800" spc="-35" dirty="0">
                <a:latin typeface="Times New Roman"/>
                <a:cs typeface="Times New Roman"/>
              </a:rPr>
              <a:t>кое  </a:t>
            </a:r>
            <a:r>
              <a:rPr sz="1800" spc="15" dirty="0">
                <a:latin typeface="Times New Roman"/>
                <a:cs typeface="Times New Roman"/>
              </a:rPr>
              <a:t>р</a:t>
            </a:r>
            <a:r>
              <a:rPr sz="1800" spc="-6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ализации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55877" y="3403472"/>
            <a:ext cx="113347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Times New Roman"/>
                <a:cs typeface="Times New Roman"/>
              </a:rPr>
              <a:t>развитие;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развитие;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пр</a:t>
            </a:r>
            <a:r>
              <a:rPr sz="1800" spc="-50" dirty="0">
                <a:latin typeface="Times New Roman"/>
                <a:cs typeface="Times New Roman"/>
              </a:rPr>
              <a:t>ог</a:t>
            </a:r>
            <a:r>
              <a:rPr sz="1800" spc="-65" dirty="0">
                <a:latin typeface="Times New Roman"/>
                <a:cs typeface="Times New Roman"/>
              </a:rPr>
              <a:t>раммы,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79091" y="3677792"/>
            <a:ext cx="9607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формы,</a:t>
            </a:r>
            <a:endParaRPr sz="1800">
              <a:latin typeface="Times New Roman"/>
              <a:cs typeface="Times New Roman"/>
            </a:endParaRPr>
          </a:p>
          <a:p>
            <a:pPr marL="168275">
              <a:lnSpc>
                <a:spcPct val="100000"/>
              </a:lnSpc>
            </a:pPr>
            <a:r>
              <a:rPr sz="1800" spc="-40" dirty="0">
                <a:latin typeface="Times New Roman"/>
                <a:cs typeface="Times New Roman"/>
              </a:rPr>
              <a:t>которые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53180" y="3677792"/>
            <a:ext cx="10826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Times New Roman"/>
                <a:cs typeface="Times New Roman"/>
              </a:rPr>
              <a:t>способы,</a:t>
            </a:r>
            <a:endParaRPr sz="1800">
              <a:latin typeface="Times New Roman"/>
              <a:cs typeface="Times New Roman"/>
            </a:endParaRPr>
          </a:p>
          <a:p>
            <a:pPr marL="142240">
              <a:lnSpc>
                <a:spcPct val="100000"/>
              </a:lnSpc>
            </a:pPr>
            <a:r>
              <a:rPr sz="1800" spc="-50" dirty="0">
                <a:latin typeface="Times New Roman"/>
                <a:cs typeface="Times New Roman"/>
              </a:rPr>
              <a:t>отраж</a:t>
            </a:r>
            <a:r>
              <a:rPr sz="1800" spc="-55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ют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9317" y="3677792"/>
            <a:ext cx="10807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930910" algn="l"/>
              </a:tabLst>
            </a:pPr>
            <a:r>
              <a:rPr sz="1800" spc="-55" dirty="0">
                <a:latin typeface="Times New Roman"/>
                <a:cs typeface="Times New Roman"/>
              </a:rPr>
              <a:t>методы	</a:t>
            </a:r>
            <a:r>
              <a:rPr sz="1800" spc="10" dirty="0">
                <a:latin typeface="Times New Roman"/>
                <a:cs typeface="Times New Roman"/>
              </a:rPr>
              <a:t>и</a:t>
            </a:r>
            <a:endParaRPr sz="1800">
              <a:latin typeface="Times New Roman"/>
              <a:cs typeface="Times New Roman"/>
            </a:endParaRPr>
          </a:p>
          <a:p>
            <a:pPr marR="40640" algn="ctr">
              <a:lnSpc>
                <a:spcPct val="100000"/>
              </a:lnSpc>
            </a:pPr>
            <a:r>
              <a:rPr sz="1800" spc="-60" dirty="0">
                <a:latin typeface="Times New Roman"/>
                <a:cs typeface="Times New Roman"/>
              </a:rPr>
              <a:t>аспекты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93258" y="3951808"/>
            <a:ext cx="24034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83714" algn="l"/>
              </a:tabLst>
            </a:pPr>
            <a:r>
              <a:rPr sz="1800" spc="-25" dirty="0">
                <a:latin typeface="Times New Roman"/>
                <a:cs typeface="Times New Roman"/>
              </a:rPr>
              <a:t>образовательной	</a:t>
            </a:r>
            <a:r>
              <a:rPr sz="1800" spc="-65" dirty="0">
                <a:latin typeface="Times New Roman"/>
                <a:cs typeface="Times New Roman"/>
              </a:rPr>
              <a:t>среды: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55877" y="4226814"/>
            <a:ext cx="664337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Times New Roman"/>
                <a:cs typeface="Times New Roman"/>
              </a:rPr>
              <a:t>предметно-пространственная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развивающая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образовательная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60" dirty="0">
                <a:latin typeface="Times New Roman"/>
                <a:cs typeface="Times New Roman"/>
              </a:rPr>
              <a:t>среда;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характер</a:t>
            </a:r>
            <a:r>
              <a:rPr sz="1800" spc="-45" dirty="0">
                <a:latin typeface="Times New Roman"/>
                <a:cs typeface="Times New Roman"/>
              </a:rPr>
              <a:t> взаимодействия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spc="-45" dirty="0">
                <a:latin typeface="Times New Roman"/>
                <a:cs typeface="Times New Roman"/>
              </a:rPr>
              <a:t> педагогическим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работником;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5" dirty="0">
                <a:latin typeface="Times New Roman"/>
                <a:cs typeface="Times New Roman"/>
              </a:rPr>
              <a:t>характер 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взаимодействия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5" dirty="0">
                <a:latin typeface="Times New Roman"/>
                <a:cs typeface="Times New Roman"/>
              </a:rPr>
              <a:t>другими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60" dirty="0">
                <a:latin typeface="Times New Roman"/>
                <a:cs typeface="Times New Roman"/>
              </a:rPr>
              <a:t>детьми;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система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отношений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ребенка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1800" spc="-95" dirty="0">
                <a:latin typeface="Times New Roman"/>
                <a:cs typeface="Times New Roman"/>
              </a:rPr>
              <a:t>к 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60" dirty="0">
                <a:latin typeface="Times New Roman"/>
                <a:cs typeface="Times New Roman"/>
              </a:rPr>
              <a:t>миру, 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65" dirty="0">
                <a:latin typeface="Times New Roman"/>
                <a:cs typeface="Times New Roman"/>
              </a:rPr>
              <a:t>другим </a:t>
            </a:r>
            <a:r>
              <a:rPr sz="1800" spc="-45" dirty="0">
                <a:latin typeface="Times New Roman"/>
                <a:cs typeface="Times New Roman"/>
              </a:rPr>
              <a:t>людям, 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себе </a:t>
            </a:r>
            <a:r>
              <a:rPr sz="1800" spc="-80" dirty="0">
                <a:latin typeface="Times New Roman"/>
                <a:cs typeface="Times New Roman"/>
              </a:rPr>
              <a:t>самому;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содержание </a:t>
            </a:r>
            <a:r>
              <a:rPr sz="1800" spc="-25" dirty="0">
                <a:latin typeface="Times New Roman"/>
                <a:cs typeface="Times New Roman"/>
              </a:rPr>
              <a:t>образовательной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деятельности </a:t>
            </a:r>
            <a:r>
              <a:rPr sz="1800" spc="5" dirty="0">
                <a:latin typeface="Times New Roman"/>
                <a:cs typeface="Times New Roman"/>
              </a:rPr>
              <a:t>по </a:t>
            </a:r>
            <a:r>
              <a:rPr sz="1800" dirty="0">
                <a:latin typeface="Times New Roman"/>
                <a:cs typeface="Times New Roman"/>
              </a:rPr>
              <a:t>профессиональной </a:t>
            </a:r>
            <a:r>
              <a:rPr sz="1800" spc="-25" dirty="0">
                <a:latin typeface="Times New Roman"/>
                <a:cs typeface="Times New Roman"/>
              </a:rPr>
              <a:t>коррекции </a:t>
            </a:r>
            <a:r>
              <a:rPr sz="1800" spc="-20" dirty="0">
                <a:latin typeface="Times New Roman"/>
                <a:cs typeface="Times New Roman"/>
              </a:rPr>
              <a:t>нарушений </a:t>
            </a:r>
            <a:r>
              <a:rPr sz="1800" spc="-40" dirty="0">
                <a:latin typeface="Times New Roman"/>
                <a:cs typeface="Times New Roman"/>
              </a:rPr>
              <a:t>развития </a:t>
            </a:r>
            <a:r>
              <a:rPr sz="1800" spc="-35" dirty="0">
                <a:latin typeface="Times New Roman"/>
                <a:cs typeface="Times New Roman"/>
              </a:rPr>
              <a:t> обучающихся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(программу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коррекционно-развивающей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работы).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3170" y="1313764"/>
            <a:ext cx="41471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65" dirty="0">
                <a:latin typeface="Candara"/>
                <a:cs typeface="Candara"/>
              </a:rPr>
              <a:t>Организационный</a:t>
            </a:r>
            <a:r>
              <a:rPr sz="2800" b="1" spc="80" dirty="0">
                <a:latin typeface="Candara"/>
                <a:cs typeface="Candara"/>
              </a:rPr>
              <a:t> </a:t>
            </a:r>
            <a:r>
              <a:rPr sz="2800" b="1" spc="-100" dirty="0">
                <a:latin typeface="Candara"/>
                <a:cs typeface="Candara"/>
              </a:rPr>
              <a:t>раздел</a:t>
            </a:r>
            <a:endParaRPr sz="2800">
              <a:latin typeface="Candara"/>
              <a:cs typeface="Candar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5877" y="2646426"/>
            <a:ext cx="664337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  <a:tabLst>
                <a:tab pos="3178175" algn="l"/>
                <a:tab pos="5211445" algn="l"/>
              </a:tabLst>
            </a:pPr>
            <a:r>
              <a:rPr sz="2400" spc="-45" dirty="0">
                <a:latin typeface="Times New Roman"/>
                <a:cs typeface="Times New Roman"/>
              </a:rPr>
              <a:t>Программа	</a:t>
            </a:r>
            <a:r>
              <a:rPr sz="2400" spc="-55" dirty="0">
                <a:latin typeface="Times New Roman"/>
                <a:cs typeface="Times New Roman"/>
              </a:rPr>
              <a:t>сод</a:t>
            </a:r>
            <a:r>
              <a:rPr sz="2400" spc="-60" dirty="0">
                <a:latin typeface="Times New Roman"/>
                <a:cs typeface="Times New Roman"/>
              </a:rPr>
              <a:t>е</a:t>
            </a:r>
            <a:r>
              <a:rPr sz="2400" spc="25" dirty="0">
                <a:latin typeface="Times New Roman"/>
                <a:cs typeface="Times New Roman"/>
              </a:rPr>
              <a:t>р</a:t>
            </a:r>
            <a:r>
              <a:rPr sz="2400" spc="-80" dirty="0">
                <a:latin typeface="Times New Roman"/>
                <a:cs typeface="Times New Roman"/>
              </a:rPr>
              <a:t>ж</a:t>
            </a:r>
            <a:r>
              <a:rPr sz="2400" spc="-55" dirty="0">
                <a:latin typeface="Times New Roman"/>
                <a:cs typeface="Times New Roman"/>
              </a:rPr>
              <a:t>и</a:t>
            </a:r>
            <a:r>
              <a:rPr sz="2400" spc="-6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30" dirty="0">
                <a:latin typeface="Times New Roman"/>
                <a:cs typeface="Times New Roman"/>
              </a:rPr>
              <a:t>п</a:t>
            </a:r>
            <a:r>
              <a:rPr sz="2400" spc="-40" dirty="0">
                <a:latin typeface="Times New Roman"/>
                <a:cs typeface="Times New Roman"/>
              </a:rPr>
              <a:t>с</a:t>
            </a:r>
            <a:r>
              <a:rPr sz="2400" spc="-45" dirty="0">
                <a:latin typeface="Times New Roman"/>
                <a:cs typeface="Times New Roman"/>
              </a:rPr>
              <a:t>и</a:t>
            </a:r>
            <a:r>
              <a:rPr sz="2400" spc="-35" dirty="0">
                <a:latin typeface="Times New Roman"/>
                <a:cs typeface="Times New Roman"/>
              </a:rPr>
              <a:t>х</a:t>
            </a:r>
            <a:r>
              <a:rPr sz="2400" spc="-20" dirty="0">
                <a:latin typeface="Times New Roman"/>
                <a:cs typeface="Times New Roman"/>
              </a:rPr>
              <a:t>олог</a:t>
            </a:r>
            <a:r>
              <a:rPr sz="2400" spc="-10" dirty="0">
                <a:latin typeface="Times New Roman"/>
                <a:cs typeface="Times New Roman"/>
              </a:rPr>
              <a:t>о</a:t>
            </a:r>
            <a:r>
              <a:rPr sz="2400" spc="-45" dirty="0">
                <a:latin typeface="Times New Roman"/>
                <a:cs typeface="Times New Roman"/>
              </a:rPr>
              <a:t>-  </a:t>
            </a:r>
            <a:r>
              <a:rPr sz="2400" spc="-55" dirty="0">
                <a:latin typeface="Times New Roman"/>
                <a:cs typeface="Times New Roman"/>
              </a:rPr>
              <a:t>педагогические </a:t>
            </a:r>
            <a:r>
              <a:rPr sz="2400" spc="-70" dirty="0">
                <a:latin typeface="Times New Roman"/>
                <a:cs typeface="Times New Roman"/>
              </a:rPr>
              <a:t>условия, </a:t>
            </a:r>
            <a:r>
              <a:rPr sz="2400" spc="-20" dirty="0">
                <a:latin typeface="Times New Roman"/>
                <a:cs typeface="Times New Roman"/>
              </a:rPr>
              <a:t>обеспечивающие </a:t>
            </a:r>
            <a:r>
              <a:rPr sz="2400" spc="-40" dirty="0">
                <a:latin typeface="Times New Roman"/>
                <a:cs typeface="Times New Roman"/>
              </a:rPr>
              <a:t>развитие 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ребенка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с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ТНР,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особенности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организации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развивающей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предметно-пространственной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среды,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федеральный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календарный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план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воспитательной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работы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с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перечнем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основных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государственных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и 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народных </a:t>
            </a:r>
            <a:r>
              <a:rPr sz="2400" spc="-45" dirty="0">
                <a:latin typeface="Times New Roman"/>
                <a:cs typeface="Times New Roman"/>
              </a:rPr>
              <a:t>праздников, </a:t>
            </a:r>
            <a:r>
              <a:rPr sz="2400" spc="-70" dirty="0">
                <a:latin typeface="Times New Roman"/>
                <a:cs typeface="Times New Roman"/>
              </a:rPr>
              <a:t>памятных </a:t>
            </a:r>
            <a:r>
              <a:rPr sz="2400" spc="-90" dirty="0">
                <a:latin typeface="Times New Roman"/>
                <a:cs typeface="Times New Roman"/>
              </a:rPr>
              <a:t>дат </a:t>
            </a:r>
            <a:r>
              <a:rPr sz="2400" spc="-110" dirty="0">
                <a:latin typeface="Times New Roman"/>
                <a:cs typeface="Times New Roman"/>
              </a:rPr>
              <a:t>в </a:t>
            </a:r>
            <a:r>
              <a:rPr sz="2400" spc="-50" dirty="0">
                <a:latin typeface="Times New Roman"/>
                <a:cs typeface="Times New Roman"/>
              </a:rPr>
              <a:t>календарном 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плане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воспитательной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работы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Организации.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0457" y="1313764"/>
            <a:ext cx="48698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00" dirty="0">
                <a:latin typeface="Candara"/>
                <a:cs typeface="Candara"/>
              </a:rPr>
              <a:t>Цель</a:t>
            </a:r>
            <a:r>
              <a:rPr sz="2800" b="1" spc="90" dirty="0">
                <a:latin typeface="Candara"/>
                <a:cs typeface="Candara"/>
              </a:rPr>
              <a:t> </a:t>
            </a:r>
            <a:r>
              <a:rPr sz="2800" b="1" spc="-10" dirty="0">
                <a:latin typeface="Candara"/>
                <a:cs typeface="Candara"/>
              </a:rPr>
              <a:t>реализации</a:t>
            </a:r>
            <a:r>
              <a:rPr sz="2800" b="1" spc="85" dirty="0">
                <a:latin typeface="Candara"/>
                <a:cs typeface="Candara"/>
              </a:rPr>
              <a:t> </a:t>
            </a:r>
            <a:r>
              <a:rPr sz="2800" b="1" spc="45" dirty="0">
                <a:latin typeface="Candara"/>
                <a:cs typeface="Candara"/>
              </a:rPr>
              <a:t>Программы:</a:t>
            </a:r>
            <a:endParaRPr sz="2800">
              <a:latin typeface="Candara"/>
              <a:cs typeface="Candar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5877" y="2558287"/>
            <a:ext cx="6642734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834" algn="just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470534" algn="l"/>
              </a:tabLst>
            </a:pPr>
            <a:r>
              <a:rPr sz="2800" spc="-35" dirty="0">
                <a:latin typeface="Times New Roman"/>
                <a:cs typeface="Times New Roman"/>
              </a:rPr>
              <a:t>обеспечение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условий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95" dirty="0">
                <a:latin typeface="Times New Roman"/>
                <a:cs typeface="Times New Roman"/>
              </a:rPr>
              <a:t>для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дошкольного 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образования,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определяемых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общими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и 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особыми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потребностями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обучающегося 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раннего </a:t>
            </a:r>
            <a:r>
              <a:rPr sz="2800" spc="15" dirty="0">
                <a:latin typeface="Times New Roman"/>
                <a:cs typeface="Times New Roman"/>
              </a:rPr>
              <a:t>и </a:t>
            </a:r>
            <a:r>
              <a:rPr sz="2800" spc="-30" dirty="0">
                <a:latin typeface="Times New Roman"/>
                <a:cs typeface="Times New Roman"/>
              </a:rPr>
              <a:t>дошкольного </a:t>
            </a:r>
            <a:r>
              <a:rPr sz="2800" spc="-65" dirty="0">
                <a:latin typeface="Times New Roman"/>
                <a:cs typeface="Times New Roman"/>
              </a:rPr>
              <a:t>возраста </a:t>
            </a:r>
            <a:r>
              <a:rPr sz="2800" spc="-80" dirty="0">
                <a:latin typeface="Times New Roman"/>
                <a:cs typeface="Times New Roman"/>
              </a:rPr>
              <a:t>с </a:t>
            </a:r>
            <a:r>
              <a:rPr sz="2800" spc="5" dirty="0">
                <a:latin typeface="Times New Roman"/>
                <a:cs typeface="Times New Roman"/>
              </a:rPr>
              <a:t>ТНР,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индивидуальными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особенностями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его 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развития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Times New Roman"/>
                <a:cs typeface="Times New Roman"/>
              </a:rPr>
              <a:t>и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состояния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здоровья.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1226" y="1313764"/>
            <a:ext cx="3247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25" dirty="0">
                <a:latin typeface="Candara"/>
                <a:cs typeface="Candara"/>
              </a:rPr>
              <a:t>Задачи</a:t>
            </a:r>
            <a:r>
              <a:rPr sz="2800" b="1" dirty="0">
                <a:latin typeface="Candara"/>
                <a:cs typeface="Candara"/>
              </a:rPr>
              <a:t> </a:t>
            </a:r>
            <a:r>
              <a:rPr sz="2800" b="1" spc="45" dirty="0">
                <a:latin typeface="Candara"/>
                <a:cs typeface="Candara"/>
              </a:rPr>
              <a:t>Программы:</a:t>
            </a:r>
            <a:endParaRPr sz="2800">
              <a:latin typeface="Candara"/>
              <a:cs typeface="Candar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508250"/>
            <a:ext cx="740664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spc="-30" dirty="0">
                <a:latin typeface="Times New Roman"/>
                <a:cs typeface="Times New Roman"/>
              </a:rPr>
              <a:t>реализация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содержания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АОП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ДО;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30" dirty="0">
                <a:latin typeface="Times New Roman"/>
                <a:cs typeface="Times New Roman"/>
              </a:rPr>
              <a:t>коррекция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недостатков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психофизического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развития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обучающихся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ТНР;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35" dirty="0">
                <a:latin typeface="Times New Roman"/>
                <a:cs typeface="Times New Roman"/>
              </a:rPr>
              <a:t>охрана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и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укрепление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физического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и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психического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здоровья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обучающихся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ТНР,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80" dirty="0">
                <a:latin typeface="Times New Roman"/>
                <a:cs typeface="Times New Roman"/>
              </a:rPr>
              <a:t>в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том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числе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эмоционального </a:t>
            </a:r>
            <a:r>
              <a:rPr sz="1800" spc="-40" dirty="0">
                <a:latin typeface="Times New Roman"/>
                <a:cs typeface="Times New Roman"/>
              </a:rPr>
              <a:t>благополучия;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25" dirty="0">
                <a:latin typeface="Times New Roman"/>
                <a:cs typeface="Times New Roman"/>
              </a:rPr>
              <a:t>обеспечение </a:t>
            </a:r>
            <a:r>
              <a:rPr sz="1800" spc="-50" dirty="0">
                <a:latin typeface="Times New Roman"/>
                <a:cs typeface="Times New Roman"/>
              </a:rPr>
              <a:t>равных </a:t>
            </a:r>
            <a:r>
              <a:rPr sz="1800" spc="-40" dirty="0">
                <a:latin typeface="Times New Roman"/>
                <a:cs typeface="Times New Roman"/>
              </a:rPr>
              <a:t>возможностей </a:t>
            </a:r>
            <a:r>
              <a:rPr sz="1800" spc="-60" dirty="0">
                <a:latin typeface="Times New Roman"/>
                <a:cs typeface="Times New Roman"/>
              </a:rPr>
              <a:t>для </a:t>
            </a:r>
            <a:r>
              <a:rPr sz="1800" spc="-10" dirty="0">
                <a:latin typeface="Times New Roman"/>
                <a:cs typeface="Times New Roman"/>
              </a:rPr>
              <a:t>полноценного </a:t>
            </a:r>
            <a:r>
              <a:rPr sz="1800" spc="-40" dirty="0">
                <a:latin typeface="Times New Roman"/>
                <a:cs typeface="Times New Roman"/>
              </a:rPr>
              <a:t>развития ребенка </a:t>
            </a:r>
            <a:r>
              <a:rPr sz="1800" spc="-50" dirty="0">
                <a:latin typeface="Times New Roman"/>
                <a:cs typeface="Times New Roman"/>
              </a:rPr>
              <a:t>с 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ТНР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80" dirty="0">
                <a:latin typeface="Times New Roman"/>
                <a:cs typeface="Times New Roman"/>
              </a:rPr>
              <a:t>в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период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дошкольного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образования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независимо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от</a:t>
            </a:r>
            <a:r>
              <a:rPr sz="1800" spc="415" dirty="0">
                <a:latin typeface="Times New Roman"/>
                <a:cs typeface="Times New Roman"/>
              </a:rPr>
              <a:t> </a:t>
            </a:r>
            <a:r>
              <a:rPr sz="1800" spc="-65" dirty="0">
                <a:latin typeface="Times New Roman"/>
                <a:cs typeface="Times New Roman"/>
              </a:rPr>
              <a:t>места 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проживания,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пола,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нации,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70" dirty="0">
                <a:latin typeface="Times New Roman"/>
                <a:cs typeface="Times New Roman"/>
              </a:rPr>
              <a:t>языка,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социального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80" dirty="0">
                <a:latin typeface="Times New Roman"/>
                <a:cs typeface="Times New Roman"/>
              </a:rPr>
              <a:t>статуса;</a:t>
            </a:r>
            <a:endParaRPr sz="1800">
              <a:latin typeface="Times New Roman"/>
              <a:cs typeface="Times New Roman"/>
            </a:endParaRPr>
          </a:p>
          <a:p>
            <a:pPr marL="299085" marR="5715" indent="-287020" algn="just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spc="-35" dirty="0">
                <a:latin typeface="Times New Roman"/>
                <a:cs typeface="Times New Roman"/>
              </a:rPr>
              <a:t>создание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благоприятных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условий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развития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80" dirty="0">
                <a:latin typeface="Times New Roman"/>
                <a:cs typeface="Times New Roman"/>
              </a:rPr>
              <a:t>в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соответствии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spc="-45" dirty="0">
                <a:latin typeface="Times New Roman"/>
                <a:cs typeface="Times New Roman"/>
              </a:rPr>
              <a:t> их </a:t>
            </a:r>
            <a:r>
              <a:rPr sz="1800" spc="-40" dirty="0">
                <a:latin typeface="Times New Roman"/>
                <a:cs typeface="Times New Roman"/>
              </a:rPr>
              <a:t> возрастными,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психофизическими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и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индивидуальными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особенностями,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развитие </a:t>
            </a:r>
            <a:r>
              <a:rPr sz="1800" spc="-20" dirty="0">
                <a:latin typeface="Times New Roman"/>
                <a:cs typeface="Times New Roman"/>
              </a:rPr>
              <a:t>способностей </a:t>
            </a:r>
            <a:r>
              <a:rPr sz="1800" spc="10" dirty="0">
                <a:latin typeface="Times New Roman"/>
                <a:cs typeface="Times New Roman"/>
              </a:rPr>
              <a:t>и </a:t>
            </a:r>
            <a:r>
              <a:rPr sz="1800" spc="-35" dirty="0">
                <a:latin typeface="Times New Roman"/>
                <a:cs typeface="Times New Roman"/>
              </a:rPr>
              <a:t>творческого </a:t>
            </a:r>
            <a:r>
              <a:rPr sz="1800" spc="-25" dirty="0">
                <a:latin typeface="Times New Roman"/>
                <a:cs typeface="Times New Roman"/>
              </a:rPr>
              <a:t>потенциала </a:t>
            </a:r>
            <a:r>
              <a:rPr sz="1800" spc="-60" dirty="0">
                <a:latin typeface="Times New Roman"/>
                <a:cs typeface="Times New Roman"/>
              </a:rPr>
              <a:t>каждого </a:t>
            </a:r>
            <a:r>
              <a:rPr sz="1800" spc="-40" dirty="0">
                <a:latin typeface="Times New Roman"/>
                <a:cs typeface="Times New Roman"/>
              </a:rPr>
              <a:t>ребенка </a:t>
            </a:r>
            <a:r>
              <a:rPr sz="1800" spc="-50" dirty="0">
                <a:latin typeface="Times New Roman"/>
                <a:cs typeface="Times New Roman"/>
              </a:rPr>
              <a:t>с </a:t>
            </a:r>
            <a:r>
              <a:rPr sz="1800" spc="25" dirty="0">
                <a:latin typeface="Times New Roman"/>
                <a:cs typeface="Times New Roman"/>
              </a:rPr>
              <a:t>ТНР 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90" dirty="0">
                <a:latin typeface="Times New Roman"/>
                <a:cs typeface="Times New Roman"/>
              </a:rPr>
              <a:t>как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65" dirty="0">
                <a:latin typeface="Times New Roman"/>
                <a:cs typeface="Times New Roman"/>
              </a:rPr>
              <a:t>субъекта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отношений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педагогическим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работником,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родителями 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(законными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представителями),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5" dirty="0">
                <a:latin typeface="Times New Roman"/>
                <a:cs typeface="Times New Roman"/>
              </a:rPr>
              <a:t>другими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60" dirty="0">
                <a:latin typeface="Times New Roman"/>
                <a:cs typeface="Times New Roman"/>
              </a:rPr>
              <a:t>детьми;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509" y="779779"/>
            <a:ext cx="72599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spc="-20" dirty="0">
                <a:latin typeface="Times New Roman"/>
                <a:cs typeface="Times New Roman"/>
              </a:rPr>
              <a:t>объединение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обучения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и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воспитания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80" dirty="0">
                <a:latin typeface="Times New Roman"/>
                <a:cs typeface="Times New Roman"/>
              </a:rPr>
              <a:t>в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целостный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образовательный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процесс </a:t>
            </a:r>
            <a:r>
              <a:rPr sz="1800" spc="-25" dirty="0">
                <a:latin typeface="Times New Roman"/>
                <a:cs typeface="Times New Roman"/>
              </a:rPr>
              <a:t>на </a:t>
            </a:r>
            <a:r>
              <a:rPr sz="1800" spc="-30" dirty="0">
                <a:latin typeface="Times New Roman"/>
                <a:cs typeface="Times New Roman"/>
              </a:rPr>
              <a:t>основе </a:t>
            </a:r>
            <a:r>
              <a:rPr sz="1800" spc="-45" dirty="0">
                <a:latin typeface="Times New Roman"/>
                <a:cs typeface="Times New Roman"/>
              </a:rPr>
              <a:t>духовно-нравственных </a:t>
            </a:r>
            <a:r>
              <a:rPr sz="1800" spc="10" dirty="0">
                <a:latin typeface="Times New Roman"/>
                <a:cs typeface="Times New Roman"/>
              </a:rPr>
              <a:t>и </a:t>
            </a:r>
            <a:r>
              <a:rPr sz="1800" spc="-45" dirty="0">
                <a:latin typeface="Times New Roman"/>
                <a:cs typeface="Times New Roman"/>
              </a:rPr>
              <a:t>социокультурных </a:t>
            </a:r>
            <a:r>
              <a:rPr sz="1800" spc="-25" dirty="0">
                <a:latin typeface="Times New Roman"/>
                <a:cs typeface="Times New Roman"/>
              </a:rPr>
              <a:t>ценностей,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принятых </a:t>
            </a:r>
            <a:r>
              <a:rPr sz="1800" spc="-80" dirty="0">
                <a:latin typeface="Times New Roman"/>
                <a:cs typeface="Times New Roman"/>
              </a:rPr>
              <a:t>в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обществе </a:t>
            </a:r>
            <a:r>
              <a:rPr sz="1800" spc="-25" dirty="0">
                <a:latin typeface="Times New Roman"/>
                <a:cs typeface="Times New Roman"/>
              </a:rPr>
              <a:t>правил </a:t>
            </a:r>
            <a:r>
              <a:rPr sz="1800" spc="10" dirty="0">
                <a:latin typeface="Times New Roman"/>
                <a:cs typeface="Times New Roman"/>
              </a:rPr>
              <a:t>и </a:t>
            </a:r>
            <a:r>
              <a:rPr sz="1800" spc="-15" dirty="0">
                <a:latin typeface="Times New Roman"/>
                <a:cs typeface="Times New Roman"/>
              </a:rPr>
              <a:t>норм </a:t>
            </a:r>
            <a:r>
              <a:rPr sz="1800" spc="-35" dirty="0">
                <a:latin typeface="Times New Roman"/>
                <a:cs typeface="Times New Roman"/>
              </a:rPr>
              <a:t>поведения </a:t>
            </a:r>
            <a:r>
              <a:rPr sz="1800" spc="-80" dirty="0">
                <a:latin typeface="Times New Roman"/>
                <a:cs typeface="Times New Roman"/>
              </a:rPr>
              <a:t>в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интересах </a:t>
            </a:r>
            <a:r>
              <a:rPr sz="1800" spc="-45" dirty="0">
                <a:latin typeface="Times New Roman"/>
                <a:cs typeface="Times New Roman"/>
              </a:rPr>
              <a:t>человека, 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семьи,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общества;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формирование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общей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80" dirty="0">
                <a:latin typeface="Times New Roman"/>
                <a:cs typeface="Times New Roman"/>
              </a:rPr>
              <a:t>культуры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личности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обучающихся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spc="3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ТНР,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развитие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их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социальных,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нравственных,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эстетических,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интеллектуальных,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20232" y="2425953"/>
            <a:ext cx="2320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82495" algn="l"/>
              </a:tabLst>
            </a:pP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-40" dirty="0">
                <a:latin typeface="Times New Roman"/>
                <a:cs typeface="Times New Roman"/>
              </a:rPr>
              <a:t>амост</a:t>
            </a:r>
            <a:r>
              <a:rPr sz="1800" spc="-35" dirty="0">
                <a:latin typeface="Times New Roman"/>
                <a:cs typeface="Times New Roman"/>
              </a:rPr>
              <a:t>о</a:t>
            </a:r>
            <a:r>
              <a:rPr sz="1800" spc="-100" dirty="0">
                <a:latin typeface="Times New Roman"/>
                <a:cs typeface="Times New Roman"/>
              </a:rPr>
              <a:t>я</a:t>
            </a:r>
            <a:r>
              <a:rPr sz="1800" spc="-30" dirty="0">
                <a:latin typeface="Times New Roman"/>
                <a:cs typeface="Times New Roman"/>
              </a:rPr>
              <a:t>тель</a:t>
            </a:r>
            <a:r>
              <a:rPr sz="1800" spc="-45" dirty="0">
                <a:latin typeface="Times New Roman"/>
                <a:cs typeface="Times New Roman"/>
              </a:rPr>
              <a:t>н</a:t>
            </a:r>
            <a:r>
              <a:rPr sz="1800" spc="15" dirty="0">
                <a:latin typeface="Times New Roman"/>
                <a:cs typeface="Times New Roman"/>
              </a:rPr>
              <a:t>о</a:t>
            </a: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ти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10" dirty="0">
                <a:latin typeface="Times New Roman"/>
                <a:cs typeface="Times New Roman"/>
              </a:rPr>
              <a:t>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04769" y="2700273"/>
            <a:ext cx="813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latin typeface="Times New Roman"/>
                <a:cs typeface="Times New Roman"/>
              </a:rPr>
              <a:t>ребенка,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5047" y="2425953"/>
            <a:ext cx="4370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34795" algn="l"/>
                <a:tab pos="2654300" algn="l"/>
              </a:tabLst>
            </a:pPr>
            <a:r>
              <a:rPr sz="1800" spc="-10" dirty="0">
                <a:latin typeface="Times New Roman"/>
                <a:cs typeface="Times New Roman"/>
              </a:rPr>
              <a:t>физических	</a:t>
            </a:r>
            <a:r>
              <a:rPr sz="1800" spc="-60" dirty="0">
                <a:latin typeface="Times New Roman"/>
                <a:cs typeface="Times New Roman"/>
              </a:rPr>
              <a:t>качеств,	</a:t>
            </a:r>
            <a:r>
              <a:rPr sz="1800" spc="-20" dirty="0">
                <a:latin typeface="Times New Roman"/>
                <a:cs typeface="Times New Roman"/>
              </a:rPr>
              <a:t>инициативности,</a:t>
            </a:r>
            <a:endParaRPr sz="1800">
              <a:latin typeface="Times New Roman"/>
              <a:cs typeface="Times New Roman"/>
            </a:endParaRPr>
          </a:p>
          <a:p>
            <a:pPr marL="292671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формирование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94323" y="2700273"/>
            <a:ext cx="2344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4320" algn="l"/>
              </a:tabLst>
            </a:pPr>
            <a:r>
              <a:rPr sz="1800" spc="-10" dirty="0">
                <a:latin typeface="Times New Roman"/>
                <a:cs typeface="Times New Roman"/>
              </a:rPr>
              <a:t>пр</a:t>
            </a:r>
            <a:r>
              <a:rPr sz="1800" spc="-15" dirty="0">
                <a:latin typeface="Times New Roman"/>
                <a:cs typeface="Times New Roman"/>
              </a:rPr>
              <a:t>е</a:t>
            </a:r>
            <a:r>
              <a:rPr sz="1800" spc="-30" dirty="0">
                <a:latin typeface="Times New Roman"/>
                <a:cs typeface="Times New Roman"/>
              </a:rPr>
              <a:t>д</a:t>
            </a:r>
            <a:r>
              <a:rPr sz="1800" spc="-40" dirty="0">
                <a:latin typeface="Times New Roman"/>
                <a:cs typeface="Times New Roman"/>
              </a:rPr>
              <a:t>п</a:t>
            </a:r>
            <a:r>
              <a:rPr sz="1800" spc="15" dirty="0">
                <a:latin typeface="Times New Roman"/>
                <a:cs typeface="Times New Roman"/>
              </a:rPr>
              <a:t>о</a:t>
            </a: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-50" dirty="0">
                <a:latin typeface="Times New Roman"/>
                <a:cs typeface="Times New Roman"/>
              </a:rPr>
              <a:t>ыл</a:t>
            </a:r>
            <a:r>
              <a:rPr sz="1800" spc="15" dirty="0">
                <a:latin typeface="Times New Roman"/>
                <a:cs typeface="Times New Roman"/>
              </a:rPr>
              <a:t>о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65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ч</a:t>
            </a:r>
            <a:r>
              <a:rPr sz="1800" spc="-6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б</a:t>
            </a:r>
            <a:r>
              <a:rPr sz="1800" spc="15" dirty="0">
                <a:latin typeface="Times New Roman"/>
                <a:cs typeface="Times New Roman"/>
              </a:rPr>
              <a:t>ной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8509" y="2700273"/>
            <a:ext cx="20485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latin typeface="Times New Roman"/>
                <a:cs typeface="Times New Roman"/>
              </a:rPr>
              <a:t>ответственности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1800" spc="-45" dirty="0">
                <a:latin typeface="Times New Roman"/>
                <a:cs typeface="Times New Roman"/>
              </a:rPr>
              <a:t>деятельности;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формирование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1800" spc="-15" dirty="0">
                <a:latin typeface="Times New Roman"/>
                <a:cs typeface="Times New Roman"/>
              </a:rPr>
              <a:t>психофизическим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28213" y="3249295"/>
            <a:ext cx="21971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latin typeface="Times New Roman"/>
                <a:cs typeface="Times New Roman"/>
              </a:rPr>
              <a:t>социокультурной</a:t>
            </a:r>
            <a:endParaRPr sz="1800">
              <a:latin typeface="Times New Roman"/>
              <a:cs typeface="Times New Roman"/>
            </a:endParaRPr>
          </a:p>
          <a:p>
            <a:pPr marL="117475">
              <a:lnSpc>
                <a:spcPct val="100000"/>
              </a:lnSpc>
              <a:tabLst>
                <a:tab pos="573405" algn="l"/>
              </a:tabLst>
            </a:pPr>
            <a:r>
              <a:rPr sz="1800" spc="10" dirty="0">
                <a:latin typeface="Times New Roman"/>
                <a:cs typeface="Times New Roman"/>
              </a:rPr>
              <a:t>и	</a:t>
            </a:r>
            <a:r>
              <a:rPr sz="1800" spc="-45" dirty="0">
                <a:latin typeface="Times New Roman"/>
                <a:cs typeface="Times New Roman"/>
              </a:rPr>
              <a:t>индивидуальным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07914" y="3249295"/>
            <a:ext cx="28308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7185" marR="5080" indent="-325120">
              <a:lnSpc>
                <a:spcPct val="100000"/>
              </a:lnSpc>
              <a:spcBef>
                <a:spcPts val="100"/>
              </a:spcBef>
              <a:tabLst>
                <a:tab pos="1148080" algn="l"/>
                <a:tab pos="1988185" algn="l"/>
              </a:tabLst>
            </a:pP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20" dirty="0">
                <a:latin typeface="Times New Roman"/>
                <a:cs typeface="Times New Roman"/>
              </a:rPr>
              <a:t>р</a:t>
            </a:r>
            <a:r>
              <a:rPr sz="1800" spc="-70" dirty="0">
                <a:latin typeface="Times New Roman"/>
                <a:cs typeface="Times New Roman"/>
              </a:rPr>
              <a:t>е</a:t>
            </a:r>
            <a:r>
              <a:rPr sz="1800" spc="-75" dirty="0">
                <a:latin typeface="Times New Roman"/>
                <a:cs typeface="Times New Roman"/>
              </a:rPr>
              <a:t>ды,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15" dirty="0">
                <a:latin typeface="Times New Roman"/>
                <a:cs typeface="Times New Roman"/>
              </a:rPr>
              <a:t>оо</a:t>
            </a:r>
            <a:r>
              <a:rPr sz="1800" spc="-60" dirty="0">
                <a:latin typeface="Times New Roman"/>
                <a:cs typeface="Times New Roman"/>
              </a:rPr>
              <a:t>тве</a:t>
            </a:r>
            <a:r>
              <a:rPr sz="1800" spc="-70" dirty="0">
                <a:latin typeface="Times New Roman"/>
                <a:cs typeface="Times New Roman"/>
              </a:rPr>
              <a:t>т</a:t>
            </a: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-40" dirty="0">
                <a:latin typeface="Times New Roman"/>
                <a:cs typeface="Times New Roman"/>
              </a:rPr>
              <a:t>твующ</a:t>
            </a:r>
            <a:r>
              <a:rPr sz="1800" spc="-45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й  </a:t>
            </a:r>
            <a:r>
              <a:rPr sz="1800" spc="15" dirty="0">
                <a:latin typeface="Times New Roman"/>
                <a:cs typeface="Times New Roman"/>
              </a:rPr>
              <a:t>о</a:t>
            </a:r>
            <a:r>
              <a:rPr sz="1800" spc="-6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б</a:t>
            </a:r>
            <a:r>
              <a:rPr sz="1800" spc="-60" dirty="0">
                <a:latin typeface="Times New Roman"/>
                <a:cs typeface="Times New Roman"/>
              </a:rPr>
              <a:t>е</a:t>
            </a:r>
            <a:r>
              <a:rPr sz="1800" spc="10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15" dirty="0">
                <a:latin typeface="Times New Roman"/>
                <a:cs typeface="Times New Roman"/>
              </a:rPr>
              <a:t>о</a:t>
            </a:r>
            <a:r>
              <a:rPr sz="1800" spc="-60" dirty="0">
                <a:latin typeface="Times New Roman"/>
                <a:cs typeface="Times New Roman"/>
              </a:rPr>
              <a:t>ст</a:t>
            </a:r>
            <a:r>
              <a:rPr sz="1800" spc="-85" dirty="0">
                <a:latin typeface="Times New Roman"/>
                <a:cs typeface="Times New Roman"/>
              </a:rPr>
              <a:t>ям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15" dirty="0">
                <a:latin typeface="Times New Roman"/>
                <a:cs typeface="Times New Roman"/>
              </a:rPr>
              <a:t>р</a:t>
            </a:r>
            <a:r>
              <a:rPr sz="1800" spc="-35" dirty="0">
                <a:latin typeface="Times New Roman"/>
                <a:cs typeface="Times New Roman"/>
              </a:rPr>
              <a:t>азвит</a:t>
            </a:r>
            <a:r>
              <a:rPr sz="1800" spc="-55" dirty="0">
                <a:latin typeface="Times New Roman"/>
                <a:cs typeface="Times New Roman"/>
              </a:rPr>
              <a:t>и</a:t>
            </a:r>
            <a:r>
              <a:rPr sz="1800" spc="-90" dirty="0">
                <a:latin typeface="Times New Roman"/>
                <a:cs typeface="Times New Roman"/>
              </a:rPr>
              <a:t>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8509" y="3797934"/>
            <a:ext cx="7261859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algn="just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latin typeface="Times New Roman"/>
                <a:cs typeface="Times New Roman"/>
              </a:rPr>
              <a:t>обучающихся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spc="-10" dirty="0">
                <a:latin typeface="Times New Roman"/>
                <a:cs typeface="Times New Roman"/>
              </a:rPr>
              <a:t> ТНР;</a:t>
            </a:r>
            <a:endParaRPr sz="1800">
              <a:latin typeface="Times New Roman"/>
              <a:cs typeface="Times New Roman"/>
            </a:endParaRPr>
          </a:p>
          <a:p>
            <a:pPr marL="299085" marR="635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25" dirty="0">
                <a:latin typeface="Times New Roman"/>
                <a:cs typeface="Times New Roman"/>
              </a:rPr>
              <a:t>обеспечение </a:t>
            </a:r>
            <a:r>
              <a:rPr sz="1800" spc="-35" dirty="0">
                <a:latin typeface="Times New Roman"/>
                <a:cs typeface="Times New Roman"/>
              </a:rPr>
              <a:t>психолого-педагогической </a:t>
            </a:r>
            <a:r>
              <a:rPr sz="1800" spc="-45" dirty="0">
                <a:latin typeface="Times New Roman"/>
                <a:cs typeface="Times New Roman"/>
              </a:rPr>
              <a:t>поддержки </a:t>
            </a:r>
            <a:r>
              <a:rPr sz="1800" spc="-25" dirty="0">
                <a:latin typeface="Times New Roman"/>
                <a:cs typeface="Times New Roman"/>
              </a:rPr>
              <a:t>родителей </a:t>
            </a:r>
            <a:r>
              <a:rPr sz="1800" spc="-50" dirty="0">
                <a:latin typeface="Times New Roman"/>
                <a:cs typeface="Times New Roman"/>
              </a:rPr>
              <a:t>(законных 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представителей) </a:t>
            </a:r>
            <a:r>
              <a:rPr sz="1800" spc="10" dirty="0">
                <a:latin typeface="Times New Roman"/>
                <a:cs typeface="Times New Roman"/>
              </a:rPr>
              <a:t>и </a:t>
            </a:r>
            <a:r>
              <a:rPr sz="1800" spc="-25" dirty="0">
                <a:latin typeface="Times New Roman"/>
                <a:cs typeface="Times New Roman"/>
              </a:rPr>
              <a:t>повышение </a:t>
            </a:r>
            <a:r>
              <a:rPr sz="1800" spc="-40" dirty="0">
                <a:latin typeface="Times New Roman"/>
                <a:cs typeface="Times New Roman"/>
              </a:rPr>
              <a:t>их </a:t>
            </a:r>
            <a:r>
              <a:rPr sz="1800" spc="-35" dirty="0">
                <a:latin typeface="Times New Roman"/>
                <a:cs typeface="Times New Roman"/>
              </a:rPr>
              <a:t>компетентности </a:t>
            </a:r>
            <a:r>
              <a:rPr sz="1800" spc="-80" dirty="0">
                <a:latin typeface="Times New Roman"/>
                <a:cs typeface="Times New Roman"/>
              </a:rPr>
              <a:t>в </a:t>
            </a:r>
            <a:r>
              <a:rPr sz="1800" spc="-35" dirty="0">
                <a:latin typeface="Times New Roman"/>
                <a:cs typeface="Times New Roman"/>
              </a:rPr>
              <a:t>вопросах </a:t>
            </a:r>
            <a:r>
              <a:rPr sz="1800" spc="-40" dirty="0">
                <a:latin typeface="Times New Roman"/>
                <a:cs typeface="Times New Roman"/>
              </a:rPr>
              <a:t>развития,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образования,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реабилитации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(абилитации),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охраны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и 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укрепления 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здоровья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обучающихся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ТНР;</a:t>
            </a:r>
            <a:endParaRPr sz="1800">
              <a:latin typeface="Times New Roman"/>
              <a:cs typeface="Times New Roman"/>
            </a:endParaRPr>
          </a:p>
          <a:p>
            <a:pPr marL="299085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25" dirty="0">
                <a:latin typeface="Times New Roman"/>
                <a:cs typeface="Times New Roman"/>
              </a:rPr>
              <a:t>обеспечение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преемственности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целей,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задач</a:t>
            </a:r>
            <a:r>
              <a:rPr sz="1800" spc="10" dirty="0">
                <a:latin typeface="Times New Roman"/>
                <a:cs typeface="Times New Roman"/>
              </a:rPr>
              <a:t> и </a:t>
            </a:r>
            <a:r>
              <a:rPr sz="1800" spc="-45" dirty="0">
                <a:latin typeface="Times New Roman"/>
                <a:cs typeface="Times New Roman"/>
              </a:rPr>
              <a:t>содержания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дошкольного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и</a:t>
            </a:r>
            <a:endParaRPr sz="1800">
              <a:latin typeface="Times New Roman"/>
              <a:cs typeface="Times New Roman"/>
            </a:endParaRPr>
          </a:p>
          <a:p>
            <a:pPr marL="299085" algn="just">
              <a:lnSpc>
                <a:spcPct val="100000"/>
              </a:lnSpc>
            </a:pPr>
            <a:r>
              <a:rPr sz="1800" spc="-30" dirty="0">
                <a:latin typeface="Times New Roman"/>
                <a:cs typeface="Times New Roman"/>
              </a:rPr>
              <a:t>начального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общего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образования.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3969" y="957453"/>
            <a:ext cx="680529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9100" marR="5080" indent="-407034">
              <a:lnSpc>
                <a:spcPct val="100000"/>
              </a:lnSpc>
              <a:spcBef>
                <a:spcPts val="95"/>
              </a:spcBef>
            </a:pPr>
            <a:r>
              <a:rPr sz="2800" b="1" spc="220" dirty="0">
                <a:latin typeface="Candara"/>
                <a:cs typeface="Candara"/>
              </a:rPr>
              <a:t>В</a:t>
            </a:r>
            <a:r>
              <a:rPr sz="2800" b="1" spc="85" dirty="0">
                <a:latin typeface="Candara"/>
                <a:cs typeface="Candara"/>
              </a:rPr>
              <a:t> </a:t>
            </a:r>
            <a:r>
              <a:rPr sz="2800" b="1" spc="-15" dirty="0">
                <a:latin typeface="Candara"/>
                <a:cs typeface="Candara"/>
              </a:rPr>
              <a:t>соответствии</a:t>
            </a:r>
            <a:r>
              <a:rPr sz="2800" b="1" spc="135" dirty="0">
                <a:latin typeface="Candara"/>
                <a:cs typeface="Candara"/>
              </a:rPr>
              <a:t> </a:t>
            </a:r>
            <a:r>
              <a:rPr sz="2800" b="1" spc="-25" dirty="0">
                <a:latin typeface="Candara"/>
                <a:cs typeface="Candara"/>
              </a:rPr>
              <a:t>со</a:t>
            </a:r>
            <a:r>
              <a:rPr sz="2800" b="1" spc="80" dirty="0">
                <a:latin typeface="Candara"/>
                <a:cs typeface="Candara"/>
              </a:rPr>
              <a:t> </a:t>
            </a:r>
            <a:r>
              <a:rPr sz="2800" b="1" spc="-15" dirty="0">
                <a:latin typeface="Candara"/>
                <a:cs typeface="Candara"/>
              </a:rPr>
              <a:t>Стандартом</a:t>
            </a:r>
            <a:r>
              <a:rPr sz="2800" b="1" spc="105" dirty="0">
                <a:latin typeface="Candara"/>
                <a:cs typeface="Candara"/>
              </a:rPr>
              <a:t> </a:t>
            </a:r>
            <a:r>
              <a:rPr sz="2800" b="1" spc="20" dirty="0">
                <a:latin typeface="Candara"/>
                <a:cs typeface="Candara"/>
              </a:rPr>
              <a:t>Программа </a:t>
            </a:r>
            <a:r>
              <a:rPr sz="2800" b="1" spc="-595" dirty="0">
                <a:latin typeface="Candara"/>
                <a:cs typeface="Candara"/>
              </a:rPr>
              <a:t> </a:t>
            </a:r>
            <a:r>
              <a:rPr sz="2800" b="1" spc="-15" dirty="0">
                <a:latin typeface="Candara"/>
                <a:cs typeface="Candara"/>
              </a:rPr>
              <a:t>построена</a:t>
            </a:r>
            <a:r>
              <a:rPr sz="2800" b="1" spc="135" dirty="0">
                <a:latin typeface="Candara"/>
                <a:cs typeface="Candara"/>
              </a:rPr>
              <a:t> </a:t>
            </a:r>
            <a:r>
              <a:rPr sz="2800" b="1" spc="40" dirty="0">
                <a:latin typeface="Candara"/>
                <a:cs typeface="Candara"/>
              </a:rPr>
              <a:t>на</a:t>
            </a:r>
            <a:r>
              <a:rPr sz="2800" b="1" spc="90" dirty="0">
                <a:latin typeface="Candara"/>
                <a:cs typeface="Candara"/>
              </a:rPr>
              <a:t> </a:t>
            </a:r>
            <a:r>
              <a:rPr sz="2800" b="1" spc="-20" dirty="0">
                <a:latin typeface="Candara"/>
                <a:cs typeface="Candara"/>
              </a:rPr>
              <a:t>следующих</a:t>
            </a:r>
            <a:r>
              <a:rPr sz="2800" b="1" spc="105" dirty="0">
                <a:latin typeface="Candara"/>
                <a:cs typeface="Candara"/>
              </a:rPr>
              <a:t> </a:t>
            </a:r>
            <a:r>
              <a:rPr sz="2800" b="1" spc="60" dirty="0">
                <a:latin typeface="Candara"/>
                <a:cs typeface="Candara"/>
              </a:rPr>
              <a:t>принципах:</a:t>
            </a:r>
            <a:endParaRPr sz="2800">
              <a:latin typeface="Candara"/>
              <a:cs typeface="Candar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4339" y="2439416"/>
            <a:ext cx="740283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1600" spc="-45" dirty="0">
                <a:latin typeface="Times New Roman"/>
                <a:cs typeface="Times New Roman"/>
              </a:rPr>
              <a:t>Поддержка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разнообразия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детства.</a:t>
            </a:r>
            <a:endParaRPr sz="16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buAutoNum type="arabicPeriod"/>
              <a:tabLst>
                <a:tab pos="355600" algn="l"/>
                <a:tab pos="356235" algn="l"/>
              </a:tabLst>
            </a:pPr>
            <a:r>
              <a:rPr sz="1600" spc="-25" dirty="0">
                <a:latin typeface="Times New Roman"/>
                <a:cs typeface="Times New Roman"/>
              </a:rPr>
              <a:t>Сохранение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уникальности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и</a:t>
            </a:r>
            <a:r>
              <a:rPr sz="1600" spc="4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самоценности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детства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80" dirty="0">
                <a:latin typeface="Times New Roman"/>
                <a:cs typeface="Times New Roman"/>
              </a:rPr>
              <a:t>как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важного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этапа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75" dirty="0">
                <a:latin typeface="Times New Roman"/>
                <a:cs typeface="Times New Roman"/>
              </a:rPr>
              <a:t>в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общем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развитии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человека.</a:t>
            </a:r>
            <a:endParaRPr sz="16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5600" algn="l"/>
                <a:tab pos="356235" algn="l"/>
              </a:tabLst>
            </a:pPr>
            <a:r>
              <a:rPr sz="1600" spc="-20" dirty="0">
                <a:latin typeface="Times New Roman"/>
                <a:cs typeface="Times New Roman"/>
              </a:rPr>
              <a:t>Позитивная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социализация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ребенка.</a:t>
            </a:r>
            <a:endParaRPr sz="1600">
              <a:latin typeface="Times New Roman"/>
              <a:cs typeface="Times New Roman"/>
            </a:endParaRPr>
          </a:p>
          <a:p>
            <a:pPr marL="355600" marR="1638935" indent="-343535">
              <a:lnSpc>
                <a:spcPct val="100000"/>
              </a:lnSpc>
              <a:buAutoNum type="arabicPeriod"/>
              <a:tabLst>
                <a:tab pos="355600" algn="l"/>
                <a:tab pos="356235" algn="l"/>
                <a:tab pos="1954530" algn="l"/>
                <a:tab pos="2854960" algn="l"/>
                <a:tab pos="3234690" algn="l"/>
                <a:tab pos="3278504" algn="l"/>
                <a:tab pos="3644265" algn="l"/>
                <a:tab pos="4822825" algn="l"/>
                <a:tab pos="5033010" algn="l"/>
              </a:tabLst>
            </a:pPr>
            <a:r>
              <a:rPr sz="1600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ично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35" dirty="0">
                <a:latin typeface="Times New Roman"/>
                <a:cs typeface="Times New Roman"/>
              </a:rPr>
              <a:t>т</a:t>
            </a:r>
            <a:r>
              <a:rPr sz="1600" spc="10" dirty="0">
                <a:latin typeface="Times New Roman"/>
                <a:cs typeface="Times New Roman"/>
              </a:rPr>
              <a:t>но</a:t>
            </a:r>
            <a:r>
              <a:rPr sz="1600" spc="-30" dirty="0">
                <a:latin typeface="Times New Roman"/>
                <a:cs typeface="Times New Roman"/>
              </a:rPr>
              <a:t>-</a:t>
            </a:r>
            <a:r>
              <a:rPr sz="1600" spc="-40" dirty="0">
                <a:latin typeface="Times New Roman"/>
                <a:cs typeface="Times New Roman"/>
              </a:rPr>
              <a:t>раз</a:t>
            </a:r>
            <a:r>
              <a:rPr sz="1600" spc="-30" dirty="0">
                <a:latin typeface="Times New Roman"/>
                <a:cs typeface="Times New Roman"/>
              </a:rPr>
              <a:t>в</a:t>
            </a:r>
            <a:r>
              <a:rPr sz="1600" spc="15" dirty="0">
                <a:latin typeface="Times New Roman"/>
                <a:cs typeface="Times New Roman"/>
              </a:rPr>
              <a:t>и</a:t>
            </a:r>
            <a:r>
              <a:rPr sz="1600" spc="-25" dirty="0">
                <a:latin typeface="Times New Roman"/>
                <a:cs typeface="Times New Roman"/>
              </a:rPr>
              <a:t>ва</a:t>
            </a:r>
            <a:r>
              <a:rPr sz="1600" spc="-35" dirty="0">
                <a:latin typeface="Times New Roman"/>
                <a:cs typeface="Times New Roman"/>
              </a:rPr>
              <a:t>ю</a:t>
            </a:r>
            <a:r>
              <a:rPr sz="1600" spc="50" dirty="0">
                <a:latin typeface="Times New Roman"/>
                <a:cs typeface="Times New Roman"/>
              </a:rPr>
              <a:t>щ</a:t>
            </a:r>
            <a:r>
              <a:rPr sz="1600" spc="15" dirty="0">
                <a:latin typeface="Times New Roman"/>
                <a:cs typeface="Times New Roman"/>
              </a:rPr>
              <a:t>и</a:t>
            </a:r>
            <a:r>
              <a:rPr sz="1600" spc="10" dirty="0">
                <a:latin typeface="Times New Roman"/>
                <a:cs typeface="Times New Roman"/>
              </a:rPr>
              <a:t>й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		</a:t>
            </a:r>
            <a:r>
              <a:rPr sz="1600" spc="-85" dirty="0">
                <a:latin typeface="Times New Roman"/>
                <a:cs typeface="Times New Roman"/>
              </a:rPr>
              <a:t>г</a:t>
            </a:r>
            <a:r>
              <a:rPr sz="1600" spc="-145" dirty="0">
                <a:latin typeface="Times New Roman"/>
                <a:cs typeface="Times New Roman"/>
              </a:rPr>
              <a:t>у</a:t>
            </a:r>
            <a:r>
              <a:rPr sz="1600" spc="-50" dirty="0">
                <a:latin typeface="Times New Roman"/>
                <a:cs typeface="Times New Roman"/>
              </a:rPr>
              <a:t>ма</a:t>
            </a:r>
            <a:r>
              <a:rPr sz="1600" spc="-45" dirty="0">
                <a:latin typeface="Times New Roman"/>
                <a:cs typeface="Times New Roman"/>
              </a:rPr>
              <a:t>н</a:t>
            </a:r>
            <a:r>
              <a:rPr sz="1600" spc="15" dirty="0">
                <a:latin typeface="Times New Roman"/>
                <a:cs typeface="Times New Roman"/>
              </a:rPr>
              <a:t>и</a:t>
            </a:r>
            <a:r>
              <a:rPr sz="1600" spc="-55" dirty="0">
                <a:latin typeface="Times New Roman"/>
                <a:cs typeface="Times New Roman"/>
              </a:rPr>
              <a:t>с</a:t>
            </a:r>
            <a:r>
              <a:rPr sz="1600" spc="-3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ич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-55" dirty="0">
                <a:latin typeface="Times New Roman"/>
                <a:cs typeface="Times New Roman"/>
              </a:rPr>
              <a:t>с</a:t>
            </a:r>
            <a:r>
              <a:rPr sz="1600" spc="-75" dirty="0">
                <a:latin typeface="Times New Roman"/>
                <a:cs typeface="Times New Roman"/>
              </a:rPr>
              <a:t>к</a:t>
            </a:r>
            <a:r>
              <a:rPr sz="1600" spc="15" dirty="0">
                <a:latin typeface="Times New Roman"/>
                <a:cs typeface="Times New Roman"/>
              </a:rPr>
              <a:t>и</a:t>
            </a:r>
            <a:r>
              <a:rPr sz="1600" spc="10" dirty="0">
                <a:latin typeface="Times New Roman"/>
                <a:cs typeface="Times New Roman"/>
              </a:rPr>
              <a:t>й</a:t>
            </a:r>
            <a:r>
              <a:rPr sz="1600" dirty="0">
                <a:latin typeface="Times New Roman"/>
                <a:cs typeface="Times New Roman"/>
              </a:rPr>
              <a:t>		</a:t>
            </a:r>
            <a:r>
              <a:rPr sz="1600" spc="-60" dirty="0">
                <a:latin typeface="Times New Roman"/>
                <a:cs typeface="Times New Roman"/>
              </a:rPr>
              <a:t>хара</a:t>
            </a:r>
            <a:r>
              <a:rPr sz="1600" spc="-40" dirty="0">
                <a:latin typeface="Times New Roman"/>
                <a:cs typeface="Times New Roman"/>
              </a:rPr>
              <a:t>к</a:t>
            </a:r>
            <a:r>
              <a:rPr sz="1600" spc="-25" dirty="0">
                <a:latin typeface="Times New Roman"/>
                <a:cs typeface="Times New Roman"/>
              </a:rPr>
              <a:t>тер  </a:t>
            </a:r>
            <a:r>
              <a:rPr sz="1600" spc="-40" dirty="0">
                <a:latin typeface="Times New Roman"/>
                <a:cs typeface="Times New Roman"/>
              </a:rPr>
              <a:t>педагогических	</a:t>
            </a:r>
            <a:r>
              <a:rPr sz="1600" spc="-25" dirty="0">
                <a:latin typeface="Times New Roman"/>
                <a:cs typeface="Times New Roman"/>
              </a:rPr>
              <a:t>работников	</a:t>
            </a:r>
            <a:r>
              <a:rPr sz="1600" spc="10" dirty="0">
                <a:latin typeface="Times New Roman"/>
                <a:cs typeface="Times New Roman"/>
              </a:rPr>
              <a:t>и	</a:t>
            </a:r>
            <a:r>
              <a:rPr sz="1600" spc="-20" dirty="0">
                <a:latin typeface="Times New Roman"/>
                <a:cs typeface="Times New Roman"/>
              </a:rPr>
              <a:t>родителей	</a:t>
            </a:r>
            <a:r>
              <a:rPr sz="1600" spc="-40" dirty="0">
                <a:latin typeface="Times New Roman"/>
                <a:cs typeface="Times New Roman"/>
              </a:rPr>
              <a:t>(законных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01993" y="3415029"/>
            <a:ext cx="14344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8265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Times New Roman"/>
                <a:cs typeface="Times New Roman"/>
              </a:rPr>
              <a:t>в</a:t>
            </a:r>
            <a:r>
              <a:rPr sz="1600" spc="-35" dirty="0">
                <a:latin typeface="Times New Roman"/>
                <a:cs typeface="Times New Roman"/>
              </a:rPr>
              <a:t>з</a:t>
            </a:r>
            <a:r>
              <a:rPr sz="1600" spc="-45" dirty="0">
                <a:latin typeface="Times New Roman"/>
                <a:cs typeface="Times New Roman"/>
              </a:rPr>
              <a:t>аи</a:t>
            </a:r>
            <a:r>
              <a:rPr sz="1600" spc="-60" dirty="0">
                <a:latin typeface="Times New Roman"/>
                <a:cs typeface="Times New Roman"/>
              </a:rPr>
              <a:t>м</a:t>
            </a:r>
            <a:r>
              <a:rPr sz="1600" spc="-35" dirty="0">
                <a:latin typeface="Times New Roman"/>
                <a:cs typeface="Times New Roman"/>
              </a:rPr>
              <a:t>о</a:t>
            </a:r>
            <a:r>
              <a:rPr sz="1600" spc="-25" dirty="0">
                <a:latin typeface="Times New Roman"/>
                <a:cs typeface="Times New Roman"/>
              </a:rPr>
              <a:t>д</a:t>
            </a:r>
            <a:r>
              <a:rPr sz="1600" spc="-45" dirty="0">
                <a:latin typeface="Times New Roman"/>
                <a:cs typeface="Times New Roman"/>
              </a:rPr>
              <a:t>е</a:t>
            </a:r>
            <a:r>
              <a:rPr sz="1600" spc="-20" dirty="0">
                <a:latin typeface="Times New Roman"/>
                <a:cs typeface="Times New Roman"/>
              </a:rPr>
              <a:t>й</a:t>
            </a:r>
            <a:r>
              <a:rPr sz="1600" spc="-30" dirty="0">
                <a:latin typeface="Times New Roman"/>
                <a:cs typeface="Times New Roman"/>
              </a:rPr>
              <a:t>с</a:t>
            </a:r>
            <a:r>
              <a:rPr sz="1600" spc="-60" dirty="0">
                <a:latin typeface="Times New Roman"/>
                <a:cs typeface="Times New Roman"/>
              </a:rPr>
              <a:t>т</a:t>
            </a:r>
            <a:r>
              <a:rPr sz="1600" spc="-50" dirty="0">
                <a:latin typeface="Times New Roman"/>
                <a:cs typeface="Times New Roman"/>
              </a:rPr>
              <a:t>в</a:t>
            </a:r>
            <a:r>
              <a:rPr sz="1600" spc="-30" dirty="0">
                <a:latin typeface="Times New Roman"/>
                <a:cs typeface="Times New Roman"/>
              </a:rPr>
              <a:t>ия  </a:t>
            </a:r>
            <a:r>
              <a:rPr sz="1600" spc="-10" dirty="0">
                <a:latin typeface="Times New Roman"/>
                <a:cs typeface="Times New Roman"/>
              </a:rPr>
              <a:t>пр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-60" dirty="0">
                <a:latin typeface="Times New Roman"/>
                <a:cs typeface="Times New Roman"/>
              </a:rPr>
              <a:t>д</a:t>
            </a:r>
            <a:r>
              <a:rPr sz="1600" spc="-65" dirty="0">
                <a:latin typeface="Times New Roman"/>
                <a:cs typeface="Times New Roman"/>
              </a:rPr>
              <a:t>с</a:t>
            </a:r>
            <a:r>
              <a:rPr sz="1600" spc="-35" dirty="0">
                <a:latin typeface="Times New Roman"/>
                <a:cs typeface="Times New Roman"/>
              </a:rPr>
              <a:t>т</a:t>
            </a:r>
            <a:r>
              <a:rPr sz="1600" spc="-75" dirty="0">
                <a:latin typeface="Times New Roman"/>
                <a:cs typeface="Times New Roman"/>
              </a:rPr>
              <a:t>а</a:t>
            </a:r>
            <a:r>
              <a:rPr sz="1600" spc="-60" dirty="0">
                <a:latin typeface="Times New Roman"/>
                <a:cs typeface="Times New Roman"/>
              </a:rPr>
              <a:t>в</a:t>
            </a:r>
            <a:r>
              <a:rPr sz="1600" spc="-30" dirty="0">
                <a:latin typeface="Times New Roman"/>
                <a:cs typeface="Times New Roman"/>
              </a:rPr>
              <a:t>ител</a:t>
            </a:r>
            <a:r>
              <a:rPr sz="1600" spc="-25" dirty="0">
                <a:latin typeface="Times New Roman"/>
                <a:cs typeface="Times New Roman"/>
              </a:rPr>
              <a:t>е</a:t>
            </a:r>
            <a:r>
              <a:rPr sz="1600" spc="-40" dirty="0">
                <a:latin typeface="Times New Roman"/>
                <a:cs typeface="Times New Roman"/>
              </a:rPr>
              <a:t>й</a:t>
            </a:r>
            <a:r>
              <a:rPr sz="1600" spc="-20" dirty="0">
                <a:latin typeface="Times New Roman"/>
                <a:cs typeface="Times New Roman"/>
              </a:rPr>
              <a:t>)</a:t>
            </a:r>
            <a:r>
              <a:rPr sz="1600" spc="-55" dirty="0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7544" y="3902709"/>
            <a:ext cx="56775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45" dirty="0">
                <a:latin typeface="Times New Roman"/>
                <a:cs typeface="Times New Roman"/>
              </a:rPr>
              <a:t>педагогических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и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иных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работников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Организации)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и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обучающихся.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339" y="4146550"/>
            <a:ext cx="31153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  <a:tab pos="1499870" algn="l"/>
                <a:tab pos="1780539" algn="l"/>
              </a:tabLst>
            </a:pPr>
            <a:r>
              <a:rPr sz="1600" spc="-55" dirty="0">
                <a:latin typeface="Times New Roman"/>
                <a:cs typeface="Times New Roman"/>
              </a:rPr>
              <a:t>5.	</a:t>
            </a:r>
            <a:r>
              <a:rPr sz="1600" spc="-40" dirty="0">
                <a:latin typeface="Times New Roman"/>
                <a:cs typeface="Times New Roman"/>
              </a:rPr>
              <a:t>Содействие	</a:t>
            </a:r>
            <a:r>
              <a:rPr sz="1600" spc="10" dirty="0">
                <a:latin typeface="Times New Roman"/>
                <a:cs typeface="Times New Roman"/>
              </a:rPr>
              <a:t>и	</a:t>
            </a:r>
            <a:r>
              <a:rPr sz="1600" spc="-35" dirty="0">
                <a:latin typeface="Times New Roman"/>
                <a:cs typeface="Times New Roman"/>
              </a:rPr>
              <a:t>сотрудничество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96258" y="4146550"/>
            <a:ext cx="41408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53820" algn="l"/>
                <a:tab pos="1635760" algn="l"/>
                <a:tab pos="3105150" algn="l"/>
              </a:tabLst>
            </a:pPr>
            <a:r>
              <a:rPr sz="1600" spc="-30" dirty="0">
                <a:latin typeface="Times New Roman"/>
                <a:cs typeface="Times New Roman"/>
              </a:rPr>
              <a:t>обучающихся	</a:t>
            </a:r>
            <a:r>
              <a:rPr sz="1600" spc="10" dirty="0">
                <a:latin typeface="Times New Roman"/>
                <a:cs typeface="Times New Roman"/>
              </a:rPr>
              <a:t>и	</a:t>
            </a:r>
            <a:r>
              <a:rPr sz="1600" spc="-40" dirty="0">
                <a:latin typeface="Times New Roman"/>
                <a:cs typeface="Times New Roman"/>
              </a:rPr>
              <a:t>педагогических	</a:t>
            </a:r>
            <a:r>
              <a:rPr sz="1600" spc="-25" dirty="0">
                <a:latin typeface="Times New Roman"/>
                <a:cs typeface="Times New Roman"/>
              </a:rPr>
              <a:t>работников,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4339" y="4390390"/>
            <a:ext cx="740410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  <a:tabLst>
                <a:tab pos="1437640" algn="l"/>
                <a:tab pos="2277745" algn="l"/>
                <a:tab pos="3649345" algn="l"/>
                <a:tab pos="4801870" algn="l"/>
                <a:tab pos="5956935" algn="l"/>
              </a:tabLst>
            </a:pPr>
            <a:r>
              <a:rPr sz="1600" spc="-5" dirty="0">
                <a:latin typeface="Times New Roman"/>
                <a:cs typeface="Times New Roman"/>
              </a:rPr>
              <a:t>признание	</a:t>
            </a:r>
            <a:r>
              <a:rPr sz="1600" spc="-35" dirty="0">
                <a:latin typeface="Times New Roman"/>
                <a:cs typeface="Times New Roman"/>
              </a:rPr>
              <a:t>ребенка	</a:t>
            </a:r>
            <a:r>
              <a:rPr sz="1600" spc="-10" dirty="0">
                <a:latin typeface="Times New Roman"/>
                <a:cs typeface="Times New Roman"/>
              </a:rPr>
              <a:t>полноценным	</a:t>
            </a:r>
            <a:r>
              <a:rPr sz="1600" spc="-40" dirty="0">
                <a:latin typeface="Times New Roman"/>
                <a:cs typeface="Times New Roman"/>
              </a:rPr>
              <a:t>участником	</a:t>
            </a:r>
            <a:r>
              <a:rPr sz="1600" spc="-55" dirty="0">
                <a:latin typeface="Times New Roman"/>
                <a:cs typeface="Times New Roman"/>
              </a:rPr>
              <a:t>(субъектом)	</a:t>
            </a:r>
            <a:r>
              <a:rPr sz="1600" spc="-35" dirty="0">
                <a:latin typeface="Times New Roman"/>
                <a:cs typeface="Times New Roman"/>
              </a:rPr>
              <a:t>образовательных</a:t>
            </a:r>
            <a:endParaRPr sz="16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отношений.</a:t>
            </a:r>
            <a:endParaRPr sz="1600">
              <a:latin typeface="Times New Roman"/>
              <a:cs typeface="Times New Roman"/>
            </a:endParaRPr>
          </a:p>
          <a:p>
            <a:pPr marL="355600" indent="-343535" algn="just">
              <a:lnSpc>
                <a:spcPct val="100000"/>
              </a:lnSpc>
              <a:buAutoNum type="arabicPeriod" startAt="6"/>
              <a:tabLst>
                <a:tab pos="356235" algn="l"/>
              </a:tabLst>
            </a:pPr>
            <a:r>
              <a:rPr sz="1600" spc="-35" dirty="0">
                <a:latin typeface="Times New Roman"/>
                <a:cs typeface="Times New Roman"/>
              </a:rPr>
              <a:t>Сотрудничество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Организации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семьей.</a:t>
            </a:r>
            <a:endParaRPr sz="16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buAutoNum type="arabicPeriod" startAt="6"/>
              <a:tabLst>
                <a:tab pos="356235" algn="l"/>
              </a:tabLst>
            </a:pPr>
            <a:r>
              <a:rPr sz="1600" spc="-35" dirty="0">
                <a:latin typeface="Times New Roman"/>
                <a:cs typeface="Times New Roman"/>
              </a:rPr>
              <a:t>Возрастная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45" dirty="0">
                <a:latin typeface="Times New Roman"/>
                <a:cs typeface="Times New Roman"/>
              </a:rPr>
              <a:t>адекватность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образования.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Данный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принцип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предполагает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подбор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образовательными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организациями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содержания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и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45" dirty="0">
                <a:latin typeface="Times New Roman"/>
                <a:cs typeface="Times New Roman"/>
              </a:rPr>
              <a:t>методов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дошкольного 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образования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75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соответствии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возрастными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особенностями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обучающихся.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527</Words>
  <Application>Microsoft Office PowerPoint</Application>
  <PresentationFormat>Экран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Целевой раздел</vt:lpstr>
      <vt:lpstr>Содержательный раздел</vt:lpstr>
      <vt:lpstr>Организационный раздел</vt:lpstr>
      <vt:lpstr>Цель реализации Программы:</vt:lpstr>
      <vt:lpstr>Задачи Программы:</vt:lpstr>
      <vt:lpstr>Слайд 8</vt:lpstr>
      <vt:lpstr>В соответствии со Стандартом Программа  построена на следующих принципах:</vt:lpstr>
      <vt:lpstr>Планируемые результаты</vt:lpstr>
      <vt:lpstr>Спасибо  за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СЕМЬИ РАЗНЫХ НАРОДОВ</dc:title>
  <dc:creator>Мухина Ольга Леонидовна</dc:creator>
  <cp:lastModifiedBy>НАТАЛЬЯ ВЛАДИМИРОВНА</cp:lastModifiedBy>
  <cp:revision>1</cp:revision>
  <dcterms:created xsi:type="dcterms:W3CDTF">2023-12-15T15:28:17Z</dcterms:created>
  <dcterms:modified xsi:type="dcterms:W3CDTF">2023-12-15T15:29:52Z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2023-12-14T00:00:00Z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2023-12-15T00:00:00Z</vt:filetime>
  </property>
</Properties>
</file>